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144856"/>
    <a:srgbClr val="175A68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70" d="100"/>
          <a:sy n="70" d="100"/>
        </p:scale>
        <p:origin x="-5240" y="120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04/09/2022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xmlns="" id="{D2F97453-494C-5746-8E17-4A67EE1BF309}"/>
              </a:ext>
            </a:extLst>
          </p:cNvPr>
          <p:cNvSpPr/>
          <p:nvPr/>
        </p:nvSpPr>
        <p:spPr>
          <a:xfrm rot="16200000">
            <a:off x="603318" y="13659089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xmlns="" id="{2ABDDAA7-1330-5846-8957-036F466F9A01}"/>
              </a:ext>
            </a:extLst>
          </p:cNvPr>
          <p:cNvSpPr/>
          <p:nvPr/>
        </p:nvSpPr>
        <p:spPr>
          <a:xfrm rot="5400000" flipH="1">
            <a:off x="6418957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xmlns="" id="{8EE221F3-E29A-7E44-BA3E-4DDEF353168D}"/>
              </a:ext>
            </a:extLst>
          </p:cNvPr>
          <p:cNvSpPr/>
          <p:nvPr/>
        </p:nvSpPr>
        <p:spPr>
          <a:xfrm>
            <a:off x="2025656" y="13353397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xmlns="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xmlns="" id="{E050A4CB-2DFF-4C43-B71B-CB7634BAF8C7}"/>
              </a:ext>
            </a:extLst>
          </p:cNvPr>
          <p:cNvSpPr/>
          <p:nvPr/>
        </p:nvSpPr>
        <p:spPr>
          <a:xfrm rot="5400000" flipH="1">
            <a:off x="6344822" y="7070001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xmlns="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xmlns="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xmlns="" id="{9BB00DD6-C4C4-7348-AD3E-28EAE4D8492B}"/>
              </a:ext>
            </a:extLst>
          </p:cNvPr>
          <p:cNvSpPr/>
          <p:nvPr/>
        </p:nvSpPr>
        <p:spPr>
          <a:xfrm rot="5400000" flipH="1">
            <a:off x="6315755" y="2785276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xmlns="" id="{19CB39D4-AD12-0B45-8E85-C9D1845FD3AE}"/>
              </a:ext>
            </a:extLst>
          </p:cNvPr>
          <p:cNvSpPr/>
          <p:nvPr/>
        </p:nvSpPr>
        <p:spPr>
          <a:xfrm>
            <a:off x="1993436" y="4690488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xmlns="" id="{B85D31BE-9BE0-3341-86C3-0BFD563EAA1B}"/>
              </a:ext>
            </a:extLst>
          </p:cNvPr>
          <p:cNvSpPr/>
          <p:nvPr/>
        </p:nvSpPr>
        <p:spPr>
          <a:xfrm rot="5400000">
            <a:off x="2271450" y="456452"/>
            <a:ext cx="938427" cy="735967"/>
          </a:xfrm>
          <a:prstGeom prst="triangle">
            <a:avLst>
              <a:gd name="adj" fmla="val 4536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xmlns="" id="{80735897-8BBA-DB41-B061-A9B018CCEA5B}"/>
              </a:ext>
            </a:extLst>
          </p:cNvPr>
          <p:cNvSpPr/>
          <p:nvPr/>
        </p:nvSpPr>
        <p:spPr>
          <a:xfrm>
            <a:off x="778694" y="11959539"/>
            <a:ext cx="1214980" cy="13048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xmlns="" id="{B86E97AE-F6AD-3941-9977-D85456F283F2}"/>
              </a:ext>
            </a:extLst>
          </p:cNvPr>
          <p:cNvSpPr/>
          <p:nvPr/>
        </p:nvSpPr>
        <p:spPr>
          <a:xfrm>
            <a:off x="943062" y="1216891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397388CA-480C-FF4C-8413-3D86DF3CDAEA}"/>
              </a:ext>
            </a:extLst>
          </p:cNvPr>
          <p:cNvSpPr txBox="1"/>
          <p:nvPr/>
        </p:nvSpPr>
        <p:spPr>
          <a:xfrm>
            <a:off x="936494" y="12265342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YEAR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8418B80D-A453-EC4A-95CC-6785F89B09BA}"/>
              </a:ext>
            </a:extLst>
          </p:cNvPr>
          <p:cNvSpPr txBox="1"/>
          <p:nvPr/>
        </p:nvSpPr>
        <p:spPr>
          <a:xfrm>
            <a:off x="928327" y="1231726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xmlns="" id="{189D5999-43F7-F641-9393-172A969C8B1F}"/>
              </a:ext>
            </a:extLst>
          </p:cNvPr>
          <p:cNvSpPr txBox="1"/>
          <p:nvPr/>
        </p:nvSpPr>
        <p:spPr>
          <a:xfrm>
            <a:off x="323225" y="16788969"/>
            <a:ext cx="914277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‘The more that you read, the more things you will know. The more that you learn, the more places you’ll go.’ – Dr. Seuss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xmlns="" id="{42DCC817-95A4-4F9E-B69E-5B3F826F1806}"/>
              </a:ext>
            </a:extLst>
          </p:cNvPr>
          <p:cNvSpPr/>
          <p:nvPr/>
        </p:nvSpPr>
        <p:spPr>
          <a:xfrm rot="16200000">
            <a:off x="677579" y="688094"/>
            <a:ext cx="2591870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xmlns="" id="{73B2E537-2E94-164D-A891-794C913A475F}"/>
              </a:ext>
            </a:extLst>
          </p:cNvPr>
          <p:cNvSpPr/>
          <p:nvPr/>
        </p:nvSpPr>
        <p:spPr>
          <a:xfrm>
            <a:off x="7726648" y="5215281"/>
            <a:ext cx="1214980" cy="130486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xmlns="" id="{7F00163B-8BDB-AF44-A463-AD1ACB8794F0}"/>
              </a:ext>
            </a:extLst>
          </p:cNvPr>
          <p:cNvSpPr/>
          <p:nvPr/>
        </p:nvSpPr>
        <p:spPr>
          <a:xfrm>
            <a:off x="7914854" y="5425334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6219AB6F-CC39-9542-9CB4-66613FD228E7}"/>
              </a:ext>
            </a:extLst>
          </p:cNvPr>
          <p:cNvSpPr txBox="1"/>
          <p:nvPr/>
        </p:nvSpPr>
        <p:spPr>
          <a:xfrm>
            <a:off x="7913658" y="5537766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36F20039-ABEA-BE47-B3A0-6B1A5F7867BE}"/>
              </a:ext>
            </a:extLst>
          </p:cNvPr>
          <p:cNvSpPr txBox="1"/>
          <p:nvPr/>
        </p:nvSpPr>
        <p:spPr>
          <a:xfrm>
            <a:off x="7899330" y="5493251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xmlns="" id="{242D1697-493D-4EEA-9BF1-C16D669A5B45}"/>
              </a:ext>
            </a:extLst>
          </p:cNvPr>
          <p:cNvSpPr/>
          <p:nvPr/>
        </p:nvSpPr>
        <p:spPr>
          <a:xfrm>
            <a:off x="1991044" y="476473"/>
            <a:ext cx="462817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029283" y="15978289"/>
            <a:ext cx="6215155" cy="61073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Coming From KS3/Referral/Induction…</a:t>
            </a:r>
          </a:p>
        </p:txBody>
      </p:sp>
      <p:sp>
        <p:nvSpPr>
          <p:cNvPr id="5" name="AutoShape 8" descr="Image result for exam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61048E-17B3-43C2-9324-0E0D2072E608}"/>
              </a:ext>
            </a:extLst>
          </p:cNvPr>
          <p:cNvSpPr txBox="1"/>
          <p:nvPr/>
        </p:nvSpPr>
        <p:spPr>
          <a:xfrm>
            <a:off x="7419924" y="60597"/>
            <a:ext cx="2281332" cy="112378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9B133B8-FD12-42C0-AE39-16EE32F2A383}"/>
              </a:ext>
            </a:extLst>
          </p:cNvPr>
          <p:cNvSpPr txBox="1"/>
          <p:nvPr/>
        </p:nvSpPr>
        <p:spPr>
          <a:xfrm>
            <a:off x="7747498" y="160338"/>
            <a:ext cx="1552400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KS4 PSHE </a:t>
            </a:r>
          </a:p>
          <a:p>
            <a:pPr algn="ctr"/>
            <a:r>
              <a:rPr lang="en-GB" b="1" dirty="0"/>
              <a:t>2022-23</a:t>
            </a:r>
          </a:p>
        </p:txBody>
      </p:sp>
      <p:cxnSp>
        <p:nvCxnSpPr>
          <p:cNvPr id="199" name="Straight Arrow Connector 198"/>
          <p:cNvCxnSpPr>
            <a:cxnSpLocks/>
          </p:cNvCxnSpPr>
          <p:nvPr/>
        </p:nvCxnSpPr>
        <p:spPr>
          <a:xfrm flipH="1">
            <a:off x="1813851" y="10850318"/>
            <a:ext cx="1245601" cy="549155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cxnSpLocks/>
          </p:cNvCxnSpPr>
          <p:nvPr/>
        </p:nvCxnSpPr>
        <p:spPr>
          <a:xfrm flipH="1" flipV="1">
            <a:off x="6174690" y="4468394"/>
            <a:ext cx="1116549" cy="598398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cxnSpLocks/>
          </p:cNvCxnSpPr>
          <p:nvPr/>
        </p:nvCxnSpPr>
        <p:spPr>
          <a:xfrm flipH="1" flipV="1">
            <a:off x="7315577" y="1768701"/>
            <a:ext cx="690371" cy="976379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xmlns="" id="{345F5E00-FF7A-4B41-B9D3-BC5B89C57893}"/>
              </a:ext>
            </a:extLst>
          </p:cNvPr>
          <p:cNvCxnSpPr>
            <a:cxnSpLocks/>
          </p:cNvCxnSpPr>
          <p:nvPr/>
        </p:nvCxnSpPr>
        <p:spPr>
          <a:xfrm flipV="1">
            <a:off x="1196540" y="14117249"/>
            <a:ext cx="1116517" cy="374959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>
            <a:extLst>
              <a:ext uri="{FF2B5EF4-FFF2-40B4-BE49-F238E27FC236}">
                <a16:creationId xmlns:a16="http://schemas.microsoft.com/office/drawing/2014/main" xmlns="" id="{345F5E00-FF7A-4B41-B9D3-BC5B89C57893}"/>
              </a:ext>
            </a:extLst>
          </p:cNvPr>
          <p:cNvCxnSpPr>
            <a:cxnSpLocks/>
          </p:cNvCxnSpPr>
          <p:nvPr/>
        </p:nvCxnSpPr>
        <p:spPr>
          <a:xfrm flipH="1">
            <a:off x="5274468" y="13284836"/>
            <a:ext cx="24844" cy="934450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xmlns="" id="{345F5E00-FF7A-4B41-B9D3-BC5B89C57893}"/>
              </a:ext>
            </a:extLst>
          </p:cNvPr>
          <p:cNvCxnSpPr>
            <a:cxnSpLocks/>
          </p:cNvCxnSpPr>
          <p:nvPr/>
        </p:nvCxnSpPr>
        <p:spPr>
          <a:xfrm>
            <a:off x="7339108" y="13109351"/>
            <a:ext cx="498167" cy="732093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cxnSpLocks/>
          </p:cNvCxnSpPr>
          <p:nvPr/>
        </p:nvCxnSpPr>
        <p:spPr>
          <a:xfrm>
            <a:off x="7696539" y="10929232"/>
            <a:ext cx="864051" cy="697465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cxnSpLocks/>
          </p:cNvCxnSpPr>
          <p:nvPr/>
        </p:nvCxnSpPr>
        <p:spPr>
          <a:xfrm flipV="1">
            <a:off x="2070457" y="6758845"/>
            <a:ext cx="1114754" cy="517067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cxnSpLocks/>
          </p:cNvCxnSpPr>
          <p:nvPr/>
        </p:nvCxnSpPr>
        <p:spPr>
          <a:xfrm flipH="1" flipV="1">
            <a:off x="6634338" y="8304010"/>
            <a:ext cx="785586" cy="1111216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5535759" y="5741300"/>
            <a:ext cx="2060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RIME</a:t>
            </a:r>
            <a:endParaRPr lang="en-GB" sz="3200" dirty="0">
              <a:solidFill>
                <a:schemeClr val="bg1"/>
              </a:solidFill>
            </a:endParaRPr>
          </a:p>
        </p:txBody>
      </p:sp>
      <p:cxnSp>
        <p:nvCxnSpPr>
          <p:cNvPr id="175" name="Straight Arrow Connector 174"/>
          <p:cNvCxnSpPr>
            <a:cxnSpLocks/>
          </p:cNvCxnSpPr>
          <p:nvPr/>
        </p:nvCxnSpPr>
        <p:spPr>
          <a:xfrm>
            <a:off x="6680250" y="6703337"/>
            <a:ext cx="1419043" cy="653830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cxnSpLocks/>
          </p:cNvCxnSpPr>
          <p:nvPr/>
        </p:nvCxnSpPr>
        <p:spPr>
          <a:xfrm flipV="1">
            <a:off x="1777568" y="4477916"/>
            <a:ext cx="385423" cy="886171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>
            <a:cxnSpLocks/>
          </p:cNvCxnSpPr>
          <p:nvPr/>
        </p:nvCxnSpPr>
        <p:spPr>
          <a:xfrm flipV="1">
            <a:off x="3185211" y="1877323"/>
            <a:ext cx="417310" cy="761160"/>
          </a:xfrm>
          <a:prstGeom prst="straightConnector1">
            <a:avLst/>
          </a:prstGeom>
          <a:ln w="7620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2">
            <a:extLst>
              <a:ext uri="{FF2B5EF4-FFF2-40B4-BE49-F238E27FC236}">
                <a16:creationId xmlns:a16="http://schemas.microsoft.com/office/drawing/2014/main" xmlns="" id="{9F2427F7-5FED-443C-B4DC-3E507E916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094" y="13925089"/>
            <a:ext cx="1849120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Coping with stress &amp; Transition to Key Stage 4 and developing study habits: Healthy/unhealthy coping strategies: UK Democracy/Youth Parliament Make Your Mark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2" name="Text Box 2">
            <a:extLst>
              <a:ext uri="{FF2B5EF4-FFF2-40B4-BE49-F238E27FC236}">
                <a16:creationId xmlns:a16="http://schemas.microsoft.com/office/drawing/2014/main" xmlns="" id="{B584BE51-AE65-4E12-A501-9D657A77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577" y="14058013"/>
            <a:ext cx="2305050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2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Anti-Bullying week; Tackling relationship myths and expectations; Managing romantic relationship challenges including break ups; Pregnancy and reality; Termination of pregnancy; STI’s; Tackling domestic</a:t>
            </a:r>
            <a:r>
              <a:rPr lang="en-US" sz="11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 </a:t>
            </a: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abuse</a:t>
            </a:r>
            <a:r>
              <a:rPr lang="en-US" sz="1100">
                <a:effectLst/>
                <a:latin typeface="Comfortaa"/>
                <a:ea typeface="Comfortaa"/>
                <a:cs typeface="Comfortaa"/>
              </a:rPr>
              <a:t>.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4" name="Text Box 2">
            <a:extLst>
              <a:ext uri="{FF2B5EF4-FFF2-40B4-BE49-F238E27FC236}">
                <a16:creationId xmlns:a16="http://schemas.microsoft.com/office/drawing/2014/main" xmlns="" id="{370A5BCA-C7E4-438C-B78C-55270299C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931" y="9679569"/>
            <a:ext cx="2124075" cy="1095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2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Exploring the influence of role models; Evaluating the social and emotional risk of drug use; Testicular Cancer; Teenage Cancer Trust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5" name="Text Box 2">
            <a:extLst>
              <a:ext uri="{FF2B5EF4-FFF2-40B4-BE49-F238E27FC236}">
                <a16:creationId xmlns:a16="http://schemas.microsoft.com/office/drawing/2014/main" xmlns="" id="{C27AABDC-EB09-4D44-A546-1ADFF87DB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527" y="11785866"/>
            <a:ext cx="2524125" cy="1341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Holocaust Memorial; LGBTQ+ History Month; Understanding different families and learning parenting skills: Managing change, grief and bereavement; Understanding the risks associated with gambling; Choosing Financial Products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xmlns="" id="{E82A2B8E-B0D6-423D-8CE6-79B329E38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0301" y="9525068"/>
            <a:ext cx="2124075" cy="1228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1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Human Rights and attitudes towards gender; Equality and freedom of expression and religion (UNDHR); Social Justice; UNICEF – Wealth and Poverty; Human Trafficking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58" name="Text Box 2">
            <a:extLst>
              <a:ext uri="{FF2B5EF4-FFF2-40B4-BE49-F238E27FC236}">
                <a16:creationId xmlns:a16="http://schemas.microsoft.com/office/drawing/2014/main" xmlns="" id="{3277D1C8-2AA1-44A9-A29B-17C127A23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465" y="7523888"/>
            <a:ext cx="2105025" cy="1190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000" b="1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2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Preparation for work experience; Evaluation of work experience and readiness for work; CV’s – job hunting; Employers rights, responsibilities and contracts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xmlns="" id="{811736C0-6067-4241-B929-371E740C4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2764" y="5344830"/>
            <a:ext cx="2263775" cy="12059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1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Promoting self-esteem, and copying with stress; British Values; Challenging extremism and radicalization; UK Democracy/Youth Parliament Make Your Mark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4" name="Text Box 2">
            <a:extLst>
              <a:ext uri="{FF2B5EF4-FFF2-40B4-BE49-F238E27FC236}">
                <a16:creationId xmlns:a16="http://schemas.microsoft.com/office/drawing/2014/main" xmlns="" id="{6C1B09BF-A44C-4B76-8AED-F2B9FC86C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990" y="5264289"/>
            <a:ext cx="2324735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>
                <a:effectLst/>
                <a:latin typeface="Century Gothic" panose="020B0502020202020204" pitchFamily="34" charset="0"/>
                <a:ea typeface="Comfortaa"/>
                <a:cs typeface="Comfortaa"/>
              </a:rPr>
              <a:t>Autumn 2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Understanding the college application process and plans beyond school; Skills for employment and career progression; Anti-Bullying week; Tackling domestic abuse; Advisory session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5" name="Text Box 2">
            <a:extLst>
              <a:ext uri="{FF2B5EF4-FFF2-40B4-BE49-F238E27FC236}">
                <a16:creationId xmlns:a16="http://schemas.microsoft.com/office/drawing/2014/main" xmlns="" id="{C536DA59-2DB5-491D-806D-39CAAF4B9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198" y="3134219"/>
            <a:ext cx="1990518" cy="12253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1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Holocaust Memorial; LGBTQ+ History Month; Personal values and assertive communication in relationships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6" name="Text Box 2">
            <a:extLst>
              <a:ext uri="{FF2B5EF4-FFF2-40B4-BE49-F238E27FC236}">
                <a16:creationId xmlns:a16="http://schemas.microsoft.com/office/drawing/2014/main" xmlns="" id="{682DB7AA-7472-460D-8856-601F72716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9398" y="3259526"/>
            <a:ext cx="2204312" cy="103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48920" algn="ctr">
              <a:lnSpc>
                <a:spcPts val="1105"/>
              </a:lnSpc>
              <a:spcBef>
                <a:spcPts val="175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Spring 2</a:t>
            </a:r>
            <a:endParaRPr lang="en-GB" sz="800" b="1" dirty="0">
              <a:effectLst/>
              <a:latin typeface="Comfortaa"/>
              <a:ea typeface="Comfortaa"/>
              <a:cs typeface="Comfortaa"/>
            </a:endParaRPr>
          </a:p>
          <a:p>
            <a:pPr marL="249555" algn="ctr">
              <a:lnSpc>
                <a:spcPct val="76000"/>
              </a:lnSpc>
              <a:spcBef>
                <a:spcPts val="95"/>
              </a:spcBef>
              <a:spcAft>
                <a:spcPts val="0"/>
              </a:spcAft>
            </a:pP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Health and safety in independent </a:t>
            </a:r>
            <a:r>
              <a:rPr lang="en-US" sz="1000" spc="-15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contexts; </a:t>
            </a: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County Lines; </a:t>
            </a:r>
            <a:r>
              <a:rPr lang="en-US" sz="1000" spc="-2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Taking </a:t>
            </a:r>
            <a:r>
              <a:rPr lang="en-US" sz="1000" dirty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responsibility for health choices; Breast Cancer campaign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  <a:p>
            <a:pPr>
              <a:spcAft>
                <a:spcPts val="0"/>
              </a:spcAft>
            </a:pPr>
            <a:r>
              <a:rPr lang="en-US" sz="1100" dirty="0">
                <a:effectLst/>
                <a:latin typeface="Comfortaa"/>
                <a:ea typeface="Comfortaa"/>
                <a:cs typeface="Comfortaa"/>
              </a:rPr>
              <a:t> 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7" name="Text Box 2">
            <a:extLst>
              <a:ext uri="{FF2B5EF4-FFF2-40B4-BE49-F238E27FC236}">
                <a16:creationId xmlns:a16="http://schemas.microsoft.com/office/drawing/2014/main" xmlns="" id="{8C6CED92-CEC5-46EB-8279-22B100ACE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6335" y="966266"/>
            <a:ext cx="1857375" cy="1333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06680" marR="24130" indent="1270" algn="ctr">
              <a:lnSpc>
                <a:spcPct val="76000"/>
              </a:lnSpc>
              <a:spcBef>
                <a:spcPts val="95"/>
              </a:spcBef>
              <a:spcAft>
                <a:spcPts val="0"/>
              </a:spcAft>
            </a:pPr>
            <a:r>
              <a:rPr lang="en-US" sz="1000" b="1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1</a:t>
            </a: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 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  <a:p>
            <a:pPr marL="106680" marR="24130" indent="1270" algn="ctr">
              <a:lnSpc>
                <a:spcPct val="76000"/>
              </a:lnSpc>
              <a:spcBef>
                <a:spcPts val="95"/>
              </a:spcBef>
              <a:spcAft>
                <a:spcPts val="0"/>
              </a:spcAft>
            </a:pP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Religion Crime and Punishment - Good and Evil; The aims of Punishment - Religious responses; </a:t>
            </a:r>
            <a:r>
              <a:rPr lang="en-US" sz="1000" spc="-20">
                <a:effectLst/>
                <a:latin typeface="Century Gothic" panose="020B0502020202020204" pitchFamily="34" charset="0"/>
                <a:ea typeface="Comfortaa"/>
                <a:cs typeface="Comfortaa"/>
              </a:rPr>
              <a:t>Treatment </a:t>
            </a: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of criminals </a:t>
            </a:r>
            <a:r>
              <a:rPr lang="en-US" sz="1000" spc="-25">
                <a:effectLst/>
                <a:latin typeface="Century Gothic" panose="020B0502020202020204" pitchFamily="34" charset="0"/>
                <a:ea typeface="Comfortaa"/>
                <a:cs typeface="Comfortaa"/>
              </a:rPr>
              <a:t>and </a:t>
            </a: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forgiveness; Corporal/ Capital Punishment - Death penalty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  <a:p>
            <a:pPr>
              <a:spcAft>
                <a:spcPts val="0"/>
              </a:spcAft>
            </a:pPr>
            <a:r>
              <a:rPr lang="en-US" sz="1000" b="0">
                <a:effectLst/>
                <a:latin typeface="Century Gothic" panose="020B0502020202020204" pitchFamily="34" charset="0"/>
                <a:ea typeface="Comfortaa"/>
                <a:cs typeface="Comfortaa"/>
              </a:rPr>
              <a:t> </a:t>
            </a:r>
            <a:endParaRPr lang="en-GB" sz="800" b="1">
              <a:effectLst/>
              <a:latin typeface="Comfortaa"/>
              <a:ea typeface="Comfortaa"/>
              <a:cs typeface="Comfortaa"/>
            </a:endParaRPr>
          </a:p>
          <a:p>
            <a:pPr>
              <a:spcAft>
                <a:spcPts val="0"/>
              </a:spcAft>
            </a:pPr>
            <a:r>
              <a:rPr lang="en-US" sz="1100">
                <a:effectLst/>
                <a:latin typeface="Comfortaa"/>
                <a:ea typeface="Comfortaa"/>
                <a:cs typeface="Comfortaa"/>
              </a:rPr>
              <a:t> 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</p:txBody>
      </p:sp>
      <p:sp>
        <p:nvSpPr>
          <p:cNvPr id="68" name="Text Box 2">
            <a:extLst>
              <a:ext uri="{FF2B5EF4-FFF2-40B4-BE49-F238E27FC236}">
                <a16:creationId xmlns:a16="http://schemas.microsoft.com/office/drawing/2014/main" xmlns="" id="{057551E7-5AAF-4F7E-95DB-5E913F7B8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652" y="1074415"/>
            <a:ext cx="19145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b="1">
                <a:effectLst/>
                <a:latin typeface="Century Gothic" panose="020B0502020202020204" pitchFamily="34" charset="0"/>
                <a:ea typeface="Comfortaa"/>
                <a:cs typeface="Comfortaa"/>
              </a:rPr>
              <a:t>Summer 2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  <a:p>
            <a:pPr algn="ctr">
              <a:spcAft>
                <a:spcPts val="0"/>
              </a:spcAft>
            </a:pPr>
            <a:r>
              <a:rPr lang="en-US" sz="1000">
                <a:effectLst/>
                <a:latin typeface="Century Gothic" panose="020B0502020202020204" pitchFamily="34" charset="0"/>
                <a:ea typeface="Comfortaa"/>
                <a:cs typeface="Comfortaa"/>
              </a:rPr>
              <a:t>Learning and revision skills to maximise potential</a:t>
            </a:r>
            <a:endParaRPr lang="en-GB" sz="1100">
              <a:effectLst/>
              <a:latin typeface="Comfortaa"/>
              <a:ea typeface="Comfortaa"/>
              <a:cs typeface="Comfortaa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170AC474-2A41-4F12-AEE2-357D7D6F19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10" y="24701"/>
            <a:ext cx="3939300" cy="876300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6EB052AA-3B89-45B3-B405-89CBB0D8F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7522" y="1354161"/>
            <a:ext cx="1768475" cy="63387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100" dirty="0">
                <a:solidFill>
                  <a:srgbClr val="7030A0"/>
                </a:solidFill>
                <a:effectLst/>
                <a:latin typeface="Comfortaa"/>
                <a:ea typeface="Comfortaa"/>
                <a:cs typeface="Comfortaa"/>
              </a:rPr>
              <a:t>THE ROAD AHEAD TO YOUR FUTURE ……….</a:t>
            </a:r>
            <a:endParaRPr lang="en-GB" sz="1100" dirty="0">
              <a:effectLst/>
              <a:latin typeface="Comfortaa"/>
              <a:ea typeface="Comfortaa"/>
              <a:cs typeface="Comfortaa"/>
            </a:endParaRP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xmlns="" id="{B7D5152B-3132-4CD6-9845-752326A8402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910" y="14473022"/>
            <a:ext cx="852912" cy="65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E54BC06C-FDFD-4163-8D54-D04A28D8FAD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841" y="9852533"/>
            <a:ext cx="587020" cy="738118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xmlns="" id="{3B34242F-5AAC-4A76-AAB7-42A704A0A94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613" y="9695714"/>
            <a:ext cx="745026" cy="92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4DD2B423-FF5D-4D19-946E-B78FFC29893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129" y="12151943"/>
            <a:ext cx="572715" cy="54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5C24B0A3-5E18-4EB9-B776-AFD65E4DDF13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175" y="7599834"/>
            <a:ext cx="780364" cy="82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226F4ADC-1868-42D0-8CA7-7B39EAA254A9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057" y="7519076"/>
            <a:ext cx="1077595" cy="1379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xmlns="" id="{AB738844-0AB6-4712-A385-14ACD8A1CA3E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793" y="1830075"/>
            <a:ext cx="828675" cy="576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A55A5663-5F77-4D8D-8D84-DD8D298059E2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91239" y="3329627"/>
            <a:ext cx="842107" cy="94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xmlns="" id="{31F4F108-FD9A-408D-8307-610A5D8AE60A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140" y="5419699"/>
            <a:ext cx="700478" cy="110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xmlns="" id="{99F9138B-CDC9-4234-B6E4-15520F89E31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127" y="3439135"/>
            <a:ext cx="857249" cy="69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xmlns="" id="{54E32D53-46B6-4336-86B0-FF3384DA2F5C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483" y="1384425"/>
            <a:ext cx="772795" cy="804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156769DE84B444B62F9DA1FC08C3F3" ma:contentTypeVersion="13" ma:contentTypeDescription="Create a new document." ma:contentTypeScope="" ma:versionID="c96d136359b47a1f2160af1eb42d5e36">
  <xsd:schema xmlns:xsd="http://www.w3.org/2001/XMLSchema" xmlns:xs="http://www.w3.org/2001/XMLSchema" xmlns:p="http://schemas.microsoft.com/office/2006/metadata/properties" xmlns:ns3="b4f792d6-936a-4944-b9e7-ff69714fd487" xmlns:ns4="864076f3-8143-4ccd-acc1-f9e404fc3590" targetNamespace="http://schemas.microsoft.com/office/2006/metadata/properties" ma:root="true" ma:fieldsID="a25ffcbf014c9da3e8524bc1530811c1" ns3:_="" ns4:_="">
    <xsd:import namespace="b4f792d6-936a-4944-b9e7-ff69714fd487"/>
    <xsd:import namespace="864076f3-8143-4ccd-acc1-f9e404fc35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f792d6-936a-4944-b9e7-ff69714fd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076f3-8143-4ccd-acc1-f9e404fc359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713592-6A9D-48C0-B6D9-3E5AC5FAEBD0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864076f3-8143-4ccd-acc1-f9e404fc3590"/>
    <ds:schemaRef ds:uri="http://purl.org/dc/elements/1.1/"/>
    <ds:schemaRef ds:uri="http://purl.org/dc/terms/"/>
    <ds:schemaRef ds:uri="b4f792d6-936a-4944-b9e7-ff69714fd48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E102F84-EFCD-494C-B001-AD6A92EB70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f792d6-936a-4944-b9e7-ff69714fd487"/>
    <ds:schemaRef ds:uri="864076f3-8143-4ccd-acc1-f9e404fc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610D89-0B5F-46E3-B2C7-BFA88FFFA5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12053</TotalTime>
  <Words>380</Words>
  <Application>Microsoft Macintosh PowerPoint</Application>
  <PresentationFormat>Custom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Janette M Bissell</dc:creator>
  <cp:lastModifiedBy>Janette Bissell</cp:lastModifiedBy>
  <cp:revision>274</cp:revision>
  <cp:lastPrinted>2019-11-11T07:14:10Z</cp:lastPrinted>
  <dcterms:created xsi:type="dcterms:W3CDTF">2018-02-08T08:28:53Z</dcterms:created>
  <dcterms:modified xsi:type="dcterms:W3CDTF">2022-09-04T16:09:24Z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0x01010067156769DE84B444B62F9DA1FC08C3F3</vt:lpwstr>
  </property>
</Properties>
</file>