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sldIdLst>
    <p:sldId id="256" r:id="rId5"/>
  </p:sldIdLst>
  <p:sldSz cx="9720263" cy="17640300"/>
  <p:notesSz cx="6797675" cy="9926638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56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144856"/>
    <a:srgbClr val="175A68"/>
    <a:srgbClr val="FE5E00"/>
    <a:srgbClr val="F8B3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5833" autoAdjust="0"/>
  </p:normalViewPr>
  <p:slideViewPr>
    <p:cSldViewPr snapToGrid="0">
      <p:cViewPr>
        <p:scale>
          <a:sx n="100" d="100"/>
          <a:sy n="100" d="100"/>
        </p:scale>
        <p:origin x="972" y="162"/>
      </p:cViewPr>
      <p:guideLst>
        <p:guide orient="horz" pos="555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6500" y="1241425"/>
            <a:ext cx="18446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hyperlink" Target="https://commons.wikimedia.org/wiki/File:2014_D%C3%A9caNation_-_Long_Jump_09.jpg" TargetMode="External"/><Relationship Id="rId18" Type="http://schemas.openxmlformats.org/officeDocument/2006/relationships/image" Target="../media/image9.jpeg"/><Relationship Id="rId26" Type="http://schemas.openxmlformats.org/officeDocument/2006/relationships/image" Target="../media/image13.jpeg"/><Relationship Id="rId3" Type="http://schemas.openxmlformats.org/officeDocument/2006/relationships/image" Target="../media/image1.jpeg"/><Relationship Id="rId21" Type="http://schemas.openxmlformats.org/officeDocument/2006/relationships/hyperlink" Target="https://www.wallpaperflare.com/brunette-girl-fitness-yoga-pants-spread-legs-handstand-wallpaper-tuopa" TargetMode="External"/><Relationship Id="rId34" Type="http://schemas.openxmlformats.org/officeDocument/2006/relationships/hyperlink" Target="https://en.wikipedia.org/wiki/Squash_(sport)" TargetMode="External"/><Relationship Id="rId7" Type="http://schemas.openxmlformats.org/officeDocument/2006/relationships/hyperlink" Target="https://pxhere.com/en/photo/440788" TargetMode="External"/><Relationship Id="rId12" Type="http://schemas.openxmlformats.org/officeDocument/2006/relationships/image" Target="../media/image6.jpeg"/><Relationship Id="rId17" Type="http://schemas.openxmlformats.org/officeDocument/2006/relationships/hyperlink" Target="https://open.online.uga.edu/badminton/" TargetMode="External"/><Relationship Id="rId25" Type="http://schemas.openxmlformats.org/officeDocument/2006/relationships/hyperlink" Target="http://sports.stackexchange.com/questions/12681/badminton-is-it-legal-to-receive-a-service-out-of-zone" TargetMode="External"/><Relationship Id="rId3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8.jpeg"/><Relationship Id="rId20" Type="http://schemas.openxmlformats.org/officeDocument/2006/relationships/image" Target="../media/image10.jpeg"/><Relationship Id="rId29" Type="http://schemas.openxmlformats.org/officeDocument/2006/relationships/hyperlink" Target="https://en.wikipedia.org/wiki/Table_tennis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hyperlink" Target="https://pxhere.com/en/photo/822220" TargetMode="External"/><Relationship Id="rId24" Type="http://schemas.openxmlformats.org/officeDocument/2006/relationships/image" Target="../media/image12.jpeg"/><Relationship Id="rId32" Type="http://schemas.openxmlformats.org/officeDocument/2006/relationships/hyperlink" Target="https://www.freeimageslive.co.uk/free_stock_image/tennis-jpg" TargetMode="External"/><Relationship Id="rId5" Type="http://schemas.openxmlformats.org/officeDocument/2006/relationships/image" Target="../media/image2.png"/><Relationship Id="rId15" Type="http://schemas.openxmlformats.org/officeDocument/2006/relationships/hyperlink" Target="https://freepngimg.com/png/23131-sports-ball-image" TargetMode="External"/><Relationship Id="rId23" Type="http://schemas.openxmlformats.org/officeDocument/2006/relationships/hyperlink" Target="https://commons.wikimedia.org/wiki/File:Paris-FR-75-open_de_tennis-2-6--17-Roland_Garros-Rafael_Nadal-12.jpg" TargetMode="External"/><Relationship Id="rId28" Type="http://schemas.openxmlformats.org/officeDocument/2006/relationships/image" Target="../media/image14.jpg"/><Relationship Id="rId36" Type="http://schemas.openxmlformats.org/officeDocument/2006/relationships/hyperlink" Target="http://aikime.blogspot.com/2017/10/aikido-orienteering-2-guida-alla.html" TargetMode="External"/><Relationship Id="rId10" Type="http://schemas.openxmlformats.org/officeDocument/2006/relationships/image" Target="../media/image5.jpeg"/><Relationship Id="rId19" Type="http://schemas.openxmlformats.org/officeDocument/2006/relationships/hyperlink" Target="https://pixnio.com/sport/table-tennis-spot-ball-equipment-competition-sport" TargetMode="External"/><Relationship Id="rId31" Type="http://schemas.openxmlformats.org/officeDocument/2006/relationships/image" Target="../media/image16.jpeg"/><Relationship Id="rId4" Type="http://schemas.openxmlformats.org/officeDocument/2006/relationships/hyperlink" Target="https://www.publicdomainpictures.net/view-image.php?image=6214&amp;picture=lawn-bowls" TargetMode="External"/><Relationship Id="rId9" Type="http://schemas.openxmlformats.org/officeDocument/2006/relationships/hyperlink" Target="https://a-kolmakov.deviantart.com/art/Junior-s-fights-MMA-427291496" TargetMode="External"/><Relationship Id="rId14" Type="http://schemas.openxmlformats.org/officeDocument/2006/relationships/image" Target="../media/image7.png"/><Relationship Id="rId22" Type="http://schemas.openxmlformats.org/officeDocument/2006/relationships/image" Target="../media/image11.jpeg"/><Relationship Id="rId27" Type="http://schemas.openxmlformats.org/officeDocument/2006/relationships/hyperlink" Target="https://www.tasnimnews.com/en/news/2015/12/04/934250/iran-s-nekopaeian-gharouni-into-kl-junior-open-squash-championship-final" TargetMode="External"/><Relationship Id="rId30" Type="http://schemas.openxmlformats.org/officeDocument/2006/relationships/image" Target="../media/image15.jpeg"/><Relationship Id="rId35" Type="http://schemas.openxmlformats.org/officeDocument/2006/relationships/image" Target="../media/image18.jpeg"/><Relationship Id="rId8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>
            <a:extLst>
              <a:ext uri="{FF2B5EF4-FFF2-40B4-BE49-F238E27FC236}">
                <a16:creationId xmlns:a16="http://schemas.microsoft.com/office/drawing/2014/main" id="{37306C6C-10C3-4723-B8CB-BF3C523EA3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111634" y="11915112"/>
            <a:ext cx="682468" cy="55399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608268" y="13652220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953674" y="15522198"/>
            <a:ext cx="6575417" cy="6107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18956" y="11384285"/>
            <a:ext cx="2847721" cy="232513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2025656" y="13340502"/>
            <a:ext cx="5942715" cy="62184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1998850" y="11130666"/>
            <a:ext cx="5841604" cy="65497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670067" y="9270881"/>
            <a:ext cx="2800986" cy="2229301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344822" y="7070001"/>
            <a:ext cx="2805423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0" y="8981637"/>
            <a:ext cx="5935711" cy="65277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063165" y="6821715"/>
            <a:ext cx="5827821" cy="617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58789" y="4966051"/>
            <a:ext cx="2763038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364491" y="2771785"/>
            <a:ext cx="2828836" cy="220431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14182" y="4676732"/>
            <a:ext cx="5733212" cy="6041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953674" y="2459522"/>
            <a:ext cx="5854586" cy="62936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5400000">
            <a:off x="2271450" y="456452"/>
            <a:ext cx="938427" cy="735967"/>
          </a:xfrm>
          <a:prstGeom prst="triangle">
            <a:avLst>
              <a:gd name="adj" fmla="val 45360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80735897-8BBA-DB41-B061-A9B018CCEA5B}"/>
              </a:ext>
            </a:extLst>
          </p:cNvPr>
          <p:cNvSpPr/>
          <p:nvPr/>
        </p:nvSpPr>
        <p:spPr>
          <a:xfrm>
            <a:off x="8156864" y="9653058"/>
            <a:ext cx="1214980" cy="13048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B86E97AE-F6AD-3941-9977-D85456F283F2}"/>
              </a:ext>
            </a:extLst>
          </p:cNvPr>
          <p:cNvSpPr/>
          <p:nvPr/>
        </p:nvSpPr>
        <p:spPr>
          <a:xfrm>
            <a:off x="8171170" y="9879291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97388CA-480C-FF4C-8413-3D86DF3CDAEA}"/>
              </a:ext>
            </a:extLst>
          </p:cNvPr>
          <p:cNvSpPr txBox="1"/>
          <p:nvPr/>
        </p:nvSpPr>
        <p:spPr>
          <a:xfrm>
            <a:off x="8164602" y="9975715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YEAR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418B80D-A453-EC4A-95CC-6785F89B09BA}"/>
              </a:ext>
            </a:extLst>
          </p:cNvPr>
          <p:cNvSpPr txBox="1"/>
          <p:nvPr/>
        </p:nvSpPr>
        <p:spPr>
          <a:xfrm>
            <a:off x="8164602" y="10004000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216051" y="12087927"/>
            <a:ext cx="1214980" cy="13048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414788" y="12252042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TextBox 400">
            <a:extLst>
              <a:ext uri="{FF2B5EF4-FFF2-40B4-BE49-F238E27FC236}">
                <a16:creationId xmlns:a16="http://schemas.microsoft.com/office/drawing/2014/main" id="{189D5999-43F7-F641-9393-172A969C8B1F}"/>
              </a:ext>
            </a:extLst>
          </p:cNvPr>
          <p:cNvSpPr txBox="1"/>
          <p:nvPr/>
        </p:nvSpPr>
        <p:spPr>
          <a:xfrm>
            <a:off x="323225" y="16788969"/>
            <a:ext cx="9142772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Broadening Sporting Experiences &amp; Encouraging Enjoyment in Physical Activity.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394378" y="12357442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394100" y="12345322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YEAR</a:t>
            </a:r>
          </a:p>
        </p:txBody>
      </p:sp>
      <p:sp>
        <p:nvSpPr>
          <p:cNvPr id="574" name="Block Arc 573">
            <a:extLst>
              <a:ext uri="{FF2B5EF4-FFF2-40B4-BE49-F238E27FC236}">
                <a16:creationId xmlns:a16="http://schemas.microsoft.com/office/drawing/2014/main" id="{42DCC817-95A4-4F9E-B69E-5B3F826F1806}"/>
              </a:ext>
            </a:extLst>
          </p:cNvPr>
          <p:cNvSpPr/>
          <p:nvPr/>
        </p:nvSpPr>
        <p:spPr>
          <a:xfrm rot="16200000">
            <a:off x="677579" y="688094"/>
            <a:ext cx="2591870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73B2E537-2E94-164D-A891-794C913A475F}"/>
              </a:ext>
            </a:extLst>
          </p:cNvPr>
          <p:cNvSpPr/>
          <p:nvPr/>
        </p:nvSpPr>
        <p:spPr>
          <a:xfrm>
            <a:off x="759793" y="5280593"/>
            <a:ext cx="1214980" cy="13048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947999" y="5490646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19AB6F-CC39-9542-9CB4-66613FD228E7}"/>
              </a:ext>
            </a:extLst>
          </p:cNvPr>
          <p:cNvSpPr txBox="1"/>
          <p:nvPr/>
        </p:nvSpPr>
        <p:spPr>
          <a:xfrm>
            <a:off x="946803" y="5603078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9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6F20039-ABEA-BE47-B3A0-6B1A5F7867BE}"/>
              </a:ext>
            </a:extLst>
          </p:cNvPr>
          <p:cNvSpPr txBox="1"/>
          <p:nvPr/>
        </p:nvSpPr>
        <p:spPr>
          <a:xfrm>
            <a:off x="932475" y="5558563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693" name="Rectangle 692">
            <a:extLst>
              <a:ext uri="{FF2B5EF4-FFF2-40B4-BE49-F238E27FC236}">
                <a16:creationId xmlns:a16="http://schemas.microsoft.com/office/drawing/2014/main" id="{242D1697-493D-4EEA-9BF1-C16D669A5B45}"/>
              </a:ext>
            </a:extLst>
          </p:cNvPr>
          <p:cNvSpPr/>
          <p:nvPr/>
        </p:nvSpPr>
        <p:spPr>
          <a:xfrm>
            <a:off x="1998624" y="476746"/>
            <a:ext cx="462817" cy="62936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2321175" y="16004403"/>
            <a:ext cx="6214338" cy="61073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400" b="1" dirty="0">
                <a:solidFill>
                  <a:srgbClr val="C00000"/>
                </a:solidFill>
              </a:rPr>
              <a:t>Coming From Key Stage 2; Referral; Induction</a:t>
            </a:r>
          </a:p>
        </p:txBody>
      </p:sp>
      <p:sp>
        <p:nvSpPr>
          <p:cNvPr id="5" name="AutoShape 8" descr="Image result for exam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61048E-17B3-43C2-9324-0E0D2072E608}"/>
              </a:ext>
            </a:extLst>
          </p:cNvPr>
          <p:cNvSpPr txBox="1"/>
          <p:nvPr/>
        </p:nvSpPr>
        <p:spPr>
          <a:xfrm>
            <a:off x="7394847" y="47129"/>
            <a:ext cx="2281332" cy="112378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B133B8-FD12-42C0-AE39-16EE32F2A383}"/>
              </a:ext>
            </a:extLst>
          </p:cNvPr>
          <p:cNvSpPr txBox="1"/>
          <p:nvPr/>
        </p:nvSpPr>
        <p:spPr>
          <a:xfrm>
            <a:off x="7840454" y="191076"/>
            <a:ext cx="1489370" cy="755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KS3 PE</a:t>
            </a:r>
            <a:endParaRPr lang="en-GB" b="1" dirty="0"/>
          </a:p>
          <a:p>
            <a:pPr algn="ctr"/>
            <a:r>
              <a:rPr lang="en-GB" b="1" dirty="0"/>
              <a:t>2022-23</a:t>
            </a:r>
          </a:p>
        </p:txBody>
      </p:sp>
      <p:cxnSp>
        <p:nvCxnSpPr>
          <p:cNvPr id="186" name="Straight Arrow Connector 185"/>
          <p:cNvCxnSpPr>
            <a:cxnSpLocks/>
          </p:cNvCxnSpPr>
          <p:nvPr/>
        </p:nvCxnSpPr>
        <p:spPr>
          <a:xfrm>
            <a:off x="6189606" y="11507657"/>
            <a:ext cx="455050" cy="220335"/>
          </a:xfrm>
          <a:prstGeom prst="straightConnector1">
            <a:avLst/>
          </a:prstGeom>
          <a:ln w="762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>
            <a:cxnSpLocks/>
          </p:cNvCxnSpPr>
          <p:nvPr/>
        </p:nvCxnSpPr>
        <p:spPr>
          <a:xfrm flipV="1">
            <a:off x="1787877" y="11354067"/>
            <a:ext cx="61725" cy="499720"/>
          </a:xfrm>
          <a:prstGeom prst="straightConnector1">
            <a:avLst/>
          </a:prstGeom>
          <a:ln w="762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Arrow Connector 241"/>
          <p:cNvCxnSpPr>
            <a:cxnSpLocks/>
          </p:cNvCxnSpPr>
          <p:nvPr/>
        </p:nvCxnSpPr>
        <p:spPr>
          <a:xfrm flipV="1">
            <a:off x="6742408" y="8800570"/>
            <a:ext cx="247081" cy="212014"/>
          </a:xfrm>
          <a:prstGeom prst="straightConnector1">
            <a:avLst/>
          </a:prstGeom>
          <a:ln w="762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Arrow Connector 249"/>
          <p:cNvCxnSpPr>
            <a:cxnSpLocks/>
          </p:cNvCxnSpPr>
          <p:nvPr/>
        </p:nvCxnSpPr>
        <p:spPr>
          <a:xfrm flipV="1">
            <a:off x="1576150" y="4804157"/>
            <a:ext cx="538032" cy="279169"/>
          </a:xfrm>
          <a:prstGeom prst="straightConnector1">
            <a:avLst/>
          </a:prstGeom>
          <a:ln w="762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Arrow Connector 251"/>
          <p:cNvCxnSpPr>
            <a:cxnSpLocks/>
          </p:cNvCxnSpPr>
          <p:nvPr/>
        </p:nvCxnSpPr>
        <p:spPr>
          <a:xfrm flipV="1">
            <a:off x="6498910" y="4427495"/>
            <a:ext cx="326253" cy="400092"/>
          </a:xfrm>
          <a:prstGeom prst="straightConnector1">
            <a:avLst/>
          </a:prstGeom>
          <a:ln w="762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Arrow Connector 252"/>
          <p:cNvCxnSpPr>
            <a:cxnSpLocks/>
          </p:cNvCxnSpPr>
          <p:nvPr/>
        </p:nvCxnSpPr>
        <p:spPr>
          <a:xfrm flipH="1" flipV="1">
            <a:off x="5270236" y="2189614"/>
            <a:ext cx="204998" cy="553645"/>
          </a:xfrm>
          <a:prstGeom prst="straightConnector1">
            <a:avLst/>
          </a:prstGeom>
          <a:ln w="762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Arrow Connector 232">
            <a:extLst>
              <a:ext uri="{FF2B5EF4-FFF2-40B4-BE49-F238E27FC236}">
                <a16:creationId xmlns:a16="http://schemas.microsoft.com/office/drawing/2014/main" id="{345F5E00-FF7A-4B41-B9D3-BC5B89C57893}"/>
              </a:ext>
            </a:extLst>
          </p:cNvPr>
          <p:cNvCxnSpPr>
            <a:cxnSpLocks/>
          </p:cNvCxnSpPr>
          <p:nvPr/>
        </p:nvCxnSpPr>
        <p:spPr>
          <a:xfrm>
            <a:off x="786509" y="13577419"/>
            <a:ext cx="722564" cy="461113"/>
          </a:xfrm>
          <a:prstGeom prst="straightConnector1">
            <a:avLst/>
          </a:prstGeom>
          <a:ln w="762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Arrow Connector 265">
            <a:extLst>
              <a:ext uri="{FF2B5EF4-FFF2-40B4-BE49-F238E27FC236}">
                <a16:creationId xmlns:a16="http://schemas.microsoft.com/office/drawing/2014/main" id="{345F5E00-FF7A-4B41-B9D3-BC5B89C57893}"/>
              </a:ext>
            </a:extLst>
          </p:cNvPr>
          <p:cNvCxnSpPr>
            <a:cxnSpLocks/>
          </p:cNvCxnSpPr>
          <p:nvPr/>
        </p:nvCxnSpPr>
        <p:spPr>
          <a:xfrm>
            <a:off x="5724998" y="13623779"/>
            <a:ext cx="543331" cy="438775"/>
          </a:xfrm>
          <a:prstGeom prst="straightConnector1">
            <a:avLst/>
          </a:prstGeom>
          <a:ln w="762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>
            <a:cxnSpLocks/>
          </p:cNvCxnSpPr>
          <p:nvPr/>
        </p:nvCxnSpPr>
        <p:spPr>
          <a:xfrm>
            <a:off x="4041741" y="11427756"/>
            <a:ext cx="884421" cy="409941"/>
          </a:xfrm>
          <a:prstGeom prst="straightConnector1">
            <a:avLst/>
          </a:prstGeom>
          <a:ln w="762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TextBox 289"/>
          <p:cNvSpPr txBox="1"/>
          <p:nvPr/>
        </p:nvSpPr>
        <p:spPr>
          <a:xfrm>
            <a:off x="5535759" y="5741300"/>
            <a:ext cx="2060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RIME</a:t>
            </a:r>
            <a:endParaRPr lang="en-GB" sz="3200" dirty="0">
              <a:solidFill>
                <a:schemeClr val="bg1"/>
              </a:solidFill>
            </a:endParaRPr>
          </a:p>
        </p:txBody>
      </p:sp>
      <p:cxnSp>
        <p:nvCxnSpPr>
          <p:cNvPr id="175" name="Straight Arrow Connector 174"/>
          <p:cNvCxnSpPr>
            <a:cxnSpLocks/>
          </p:cNvCxnSpPr>
          <p:nvPr/>
        </p:nvCxnSpPr>
        <p:spPr>
          <a:xfrm flipH="1">
            <a:off x="2114183" y="8705243"/>
            <a:ext cx="347258" cy="521845"/>
          </a:xfrm>
          <a:prstGeom prst="straightConnector1">
            <a:avLst/>
          </a:prstGeom>
          <a:ln w="762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>
            <a:cxnSpLocks/>
          </p:cNvCxnSpPr>
          <p:nvPr/>
        </p:nvCxnSpPr>
        <p:spPr>
          <a:xfrm flipH="1" flipV="1">
            <a:off x="4695268" y="4681858"/>
            <a:ext cx="12719" cy="358778"/>
          </a:xfrm>
          <a:prstGeom prst="straightConnector1">
            <a:avLst/>
          </a:prstGeom>
          <a:ln w="762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Arrow Connector 321"/>
          <p:cNvCxnSpPr>
            <a:cxnSpLocks/>
          </p:cNvCxnSpPr>
          <p:nvPr/>
        </p:nvCxnSpPr>
        <p:spPr>
          <a:xfrm flipH="1" flipV="1">
            <a:off x="1849602" y="1992326"/>
            <a:ext cx="137893" cy="622509"/>
          </a:xfrm>
          <a:prstGeom prst="straightConnector1">
            <a:avLst/>
          </a:prstGeom>
          <a:ln w="762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Picture 54">
            <a:extLst>
              <a:ext uri="{FF2B5EF4-FFF2-40B4-BE49-F238E27FC236}">
                <a16:creationId xmlns:a16="http://schemas.microsoft.com/office/drawing/2014/main" id="{90C2689F-5BF0-476D-B418-A3C392A038EC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910" y="24701"/>
            <a:ext cx="3939300" cy="876300"/>
          </a:xfrm>
          <a:prstGeom prst="rect">
            <a:avLst/>
          </a:prstGeom>
        </p:spPr>
      </p:pic>
      <p:sp>
        <p:nvSpPr>
          <p:cNvPr id="56" name="Text Box 2">
            <a:extLst>
              <a:ext uri="{FF2B5EF4-FFF2-40B4-BE49-F238E27FC236}">
                <a16:creationId xmlns:a16="http://schemas.microsoft.com/office/drawing/2014/main" id="{F5036A12-B397-4A32-ADDF-D04462704A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3322" y="13799905"/>
            <a:ext cx="1849120" cy="19300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Autumn 1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GB" sz="1000" b="1" dirty="0">
                <a:latin typeface="Century Gothic" panose="020B0502020202020204" pitchFamily="34" charset="0"/>
                <a:ea typeface="Comfortaa"/>
                <a:cs typeface="Comfortaa"/>
              </a:rPr>
              <a:t>Athletics</a:t>
            </a:r>
            <a:r>
              <a:rPr lang="en-GB" sz="1000" dirty="0">
                <a:latin typeface="Century Gothic" panose="020B0502020202020204" pitchFamily="34" charset="0"/>
                <a:ea typeface="Comfortaa"/>
                <a:cs typeface="Comfortaa"/>
              </a:rPr>
              <a:t>: students gain an understanding of each athletic event, being able to apply coaching points and attempt to transfer this into a practical performance.</a:t>
            </a:r>
          </a:p>
          <a:p>
            <a:pPr algn="ctr">
              <a:spcAft>
                <a:spcPts val="0"/>
              </a:spcAft>
            </a:pPr>
            <a:r>
              <a:rPr lang="en-GB" sz="1000" b="1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Lawn Bo</a:t>
            </a:r>
            <a:r>
              <a:rPr lang="en-GB" sz="1000" b="1" dirty="0">
                <a:latin typeface="Century Gothic" panose="020B0502020202020204" pitchFamily="34" charset="0"/>
                <a:ea typeface="Comfortaa"/>
                <a:cs typeface="Comfortaa"/>
              </a:rPr>
              <a:t>wls</a:t>
            </a:r>
            <a:r>
              <a:rPr lang="en-GB" sz="1000" dirty="0">
                <a:latin typeface="Century Gothic" panose="020B0502020202020204" pitchFamily="34" charset="0"/>
                <a:ea typeface="Comfortaa"/>
                <a:cs typeface="Comfortaa"/>
              </a:rPr>
              <a:t>: Students develop bowling skills &amp; understanding of the rules &amp; tactics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US" sz="1000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 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</p:txBody>
      </p:sp>
      <p:sp>
        <p:nvSpPr>
          <p:cNvPr id="57" name="Text Box 2">
            <a:extLst>
              <a:ext uri="{FF2B5EF4-FFF2-40B4-BE49-F238E27FC236}">
                <a16:creationId xmlns:a16="http://schemas.microsoft.com/office/drawing/2014/main" id="{FEFE2256-3803-4F32-8527-75AEE28D3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3651" y="14050409"/>
            <a:ext cx="2191046" cy="16795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Autumn </a:t>
            </a:r>
            <a:r>
              <a:rPr lang="en-US" sz="1000" b="1" dirty="0">
                <a:latin typeface="Century Gothic" panose="020B0502020202020204" pitchFamily="34" charset="0"/>
                <a:ea typeface="Comfortaa"/>
                <a:cs typeface="Comfortaa"/>
              </a:rPr>
              <a:t>2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GB" sz="1000" b="1" dirty="0">
                <a:latin typeface="Century Gothic" panose="020B0502020202020204" pitchFamily="34" charset="0"/>
                <a:ea typeface="Comfortaa"/>
                <a:cs typeface="Comfortaa"/>
              </a:rPr>
              <a:t>Table Tennis: </a:t>
            </a:r>
            <a:r>
              <a:rPr lang="en-GB" sz="1000" dirty="0">
                <a:latin typeface="Century Gothic" panose="020B0502020202020204" pitchFamily="34" charset="0"/>
                <a:ea typeface="Comfortaa"/>
                <a:cs typeface="Comfortaa"/>
              </a:rPr>
              <a:t>Focus on basic skill development such as serve, forehand, backhand and an understanding of the basic rules of the game.</a:t>
            </a:r>
          </a:p>
          <a:p>
            <a:pPr algn="ctr">
              <a:spcAft>
                <a:spcPts val="0"/>
              </a:spcAft>
            </a:pPr>
            <a:r>
              <a:rPr lang="en-GB" sz="1000" b="1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MMA:</a:t>
            </a:r>
            <a:endParaRPr lang="en-GB" sz="1100" b="1" dirty="0">
              <a:effectLst/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US" sz="1000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 students learn the basic elements of punching, kicking and MMA.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</p:txBody>
      </p:sp>
      <p:sp>
        <p:nvSpPr>
          <p:cNvPr id="58" name="Text Box 2">
            <a:extLst>
              <a:ext uri="{FF2B5EF4-FFF2-40B4-BE49-F238E27FC236}">
                <a16:creationId xmlns:a16="http://schemas.microsoft.com/office/drawing/2014/main" id="{086414D6-7AE6-4912-A187-BF83FD8DF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909" y="13898947"/>
            <a:ext cx="1849120" cy="18310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000" b="1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Spring 1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  <a:p>
            <a:pPr algn="ctr"/>
            <a:r>
              <a:rPr lang="en-GB" sz="1000" b="1" dirty="0">
                <a:latin typeface="Century Gothic" panose="020B0502020202020204" pitchFamily="34" charset="0"/>
                <a:ea typeface="Comfortaa"/>
                <a:cs typeface="Comfortaa"/>
              </a:rPr>
              <a:t>Squash</a:t>
            </a:r>
            <a:r>
              <a:rPr lang="en-GB" sz="1000" dirty="0">
                <a:latin typeface="Century Gothic" panose="020B0502020202020204" pitchFamily="34" charset="0"/>
                <a:ea typeface="Comfortaa"/>
                <a:cs typeface="Comfortaa"/>
              </a:rPr>
              <a:t>: Students learn the skills and tactics of a completely new game.  Key skills involve serving, hitting and receiving.</a:t>
            </a:r>
          </a:p>
          <a:p>
            <a:pPr algn="ctr">
              <a:spcAft>
                <a:spcPts val="0"/>
              </a:spcAft>
            </a:pPr>
            <a:r>
              <a:rPr lang="en-GB" sz="1000" b="1" dirty="0">
                <a:latin typeface="Century Gothic" panose="020B0502020202020204" pitchFamily="34" charset="0"/>
                <a:ea typeface="Comfortaa"/>
                <a:cs typeface="Comfortaa"/>
              </a:rPr>
              <a:t>MMA:</a:t>
            </a:r>
            <a:endParaRPr lang="en-GB" sz="1100" b="1" dirty="0"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US" sz="1000" dirty="0">
                <a:latin typeface="Century Gothic" panose="020B0502020202020204" pitchFamily="34" charset="0"/>
                <a:ea typeface="Comfortaa"/>
                <a:cs typeface="Comfortaa"/>
              </a:rPr>
              <a:t> students learn the basic elements of punching, kicking and MMA.</a:t>
            </a:r>
            <a:endParaRPr lang="en-GB" sz="1100" dirty="0">
              <a:latin typeface="Comfortaa"/>
              <a:ea typeface="Comfortaa"/>
              <a:cs typeface="Comfortaa"/>
            </a:endParaRPr>
          </a:p>
          <a:p>
            <a:pPr algn="ctr"/>
            <a:endParaRPr lang="en-GB" sz="1000" dirty="0">
              <a:latin typeface="Century Gothic" panose="020B0502020202020204" pitchFamily="34" charset="0"/>
              <a:ea typeface="Comfortaa"/>
              <a:cs typeface="Comfortaa"/>
            </a:endParaRPr>
          </a:p>
          <a:p>
            <a:pPr algn="ctr"/>
            <a:endParaRPr lang="en-GB" sz="1000" dirty="0">
              <a:latin typeface="Century Gothic" panose="020B0502020202020204" pitchFamily="34" charset="0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endParaRPr lang="en-GB" sz="1000" dirty="0">
              <a:effectLst/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US" sz="1000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 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</p:txBody>
      </p:sp>
      <p:sp>
        <p:nvSpPr>
          <p:cNvPr id="61" name="Text Box 2">
            <a:extLst>
              <a:ext uri="{FF2B5EF4-FFF2-40B4-BE49-F238E27FC236}">
                <a16:creationId xmlns:a16="http://schemas.microsoft.com/office/drawing/2014/main" id="{4EBE44E9-E88D-41C1-A819-5511FBA58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1913" y="11516025"/>
            <a:ext cx="1711006" cy="213450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Spring </a:t>
            </a:r>
            <a:r>
              <a:rPr lang="en-US" sz="1000" b="1" dirty="0">
                <a:latin typeface="Century Gothic" panose="020B0502020202020204" pitchFamily="34" charset="0"/>
                <a:ea typeface="Comfortaa"/>
                <a:cs typeface="Comfortaa"/>
              </a:rPr>
              <a:t>2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US" sz="1000" b="1" dirty="0">
                <a:latin typeface="Century Gothic" panose="020B0502020202020204" pitchFamily="34" charset="0"/>
                <a:ea typeface="Comfortaa"/>
                <a:cs typeface="Comfortaa"/>
              </a:rPr>
              <a:t>Badminton:</a:t>
            </a:r>
            <a:r>
              <a:rPr lang="en-US" sz="1000" dirty="0">
                <a:latin typeface="Century Gothic" panose="020B0502020202020204" pitchFamily="34" charset="0"/>
                <a:ea typeface="Comfortaa"/>
                <a:cs typeface="Comfortaa"/>
              </a:rPr>
              <a:t> Main focus is hand eye co-ordination allowing students to develop key skills such as serving, overhead clear &amp; forehand /backhand shots.</a:t>
            </a:r>
          </a:p>
          <a:p>
            <a:pPr algn="ctr">
              <a:spcAft>
                <a:spcPts val="0"/>
              </a:spcAft>
            </a:pPr>
            <a:r>
              <a:rPr lang="en-US" sz="1000" b="1" dirty="0">
                <a:latin typeface="Century Gothic" panose="020B0502020202020204" pitchFamily="34" charset="0"/>
                <a:ea typeface="Comfortaa"/>
                <a:cs typeface="Comfortaa"/>
              </a:rPr>
              <a:t>Fitness:</a:t>
            </a:r>
          </a:p>
          <a:p>
            <a:pPr algn="ctr">
              <a:spcAft>
                <a:spcPts val="0"/>
              </a:spcAft>
            </a:pPr>
            <a:r>
              <a:rPr lang="en-US" sz="1000" dirty="0">
                <a:latin typeface="Century Gothic" panose="020B0502020202020204" pitchFamily="34" charset="0"/>
                <a:ea typeface="Comfortaa"/>
                <a:cs typeface="Comfortaa"/>
              </a:rPr>
              <a:t>Students will focus on stamina, strength and muscular endurance during PT sessions</a:t>
            </a:r>
          </a:p>
          <a:p>
            <a:pPr algn="ctr">
              <a:spcAft>
                <a:spcPts val="0"/>
              </a:spcAft>
            </a:pPr>
            <a:endParaRPr lang="en-GB" sz="1100" dirty="0">
              <a:effectLst/>
              <a:latin typeface="Comfortaa"/>
              <a:ea typeface="Comfortaa"/>
              <a:cs typeface="Comfortaa"/>
            </a:endParaRPr>
          </a:p>
        </p:txBody>
      </p:sp>
      <p:sp>
        <p:nvSpPr>
          <p:cNvPr id="64" name="Text Box 2">
            <a:extLst>
              <a:ext uri="{FF2B5EF4-FFF2-40B4-BE49-F238E27FC236}">
                <a16:creationId xmlns:a16="http://schemas.microsoft.com/office/drawing/2014/main" id="{F53B2C78-F514-4B65-B60A-924E0B069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0175" y="11828215"/>
            <a:ext cx="1611168" cy="16217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000" b="1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Summer 1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GB" sz="1000" b="1" dirty="0">
                <a:latin typeface="Century Gothic" panose="020B0502020202020204" pitchFamily="34" charset="0"/>
                <a:ea typeface="Comfortaa"/>
                <a:cs typeface="Comfortaa"/>
              </a:rPr>
              <a:t>Orienteering: </a:t>
            </a:r>
            <a:r>
              <a:rPr lang="en-GB" sz="1000" dirty="0">
                <a:latin typeface="Century Gothic" panose="020B0502020202020204" pitchFamily="34" charset="0"/>
                <a:ea typeface="Comfortaa"/>
                <a:cs typeface="Comfortaa"/>
              </a:rPr>
              <a:t>students gain an understanding of reading maps and increase the amount of exercise they do.</a:t>
            </a:r>
          </a:p>
          <a:p>
            <a:pPr algn="ctr"/>
            <a:r>
              <a:rPr lang="en-GB" sz="1000" b="1" dirty="0">
                <a:latin typeface="Century Gothic" panose="020B0502020202020204" pitchFamily="34" charset="0"/>
                <a:ea typeface="Comfortaa"/>
                <a:cs typeface="Comfortaa"/>
              </a:rPr>
              <a:t>Lawn Bowls: </a:t>
            </a:r>
            <a:r>
              <a:rPr lang="en-GB" sz="1000" dirty="0">
                <a:latin typeface="Century Gothic" panose="020B0502020202020204" pitchFamily="34" charset="0"/>
                <a:ea typeface="Comfortaa"/>
                <a:cs typeface="Comfortaa"/>
              </a:rPr>
              <a:t>Students develop bowling skills &amp; understanding of the rules &amp; tactics</a:t>
            </a:r>
            <a:endParaRPr lang="en-GB" sz="1100" dirty="0"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endParaRPr lang="en-GB" sz="1000" b="1" dirty="0">
              <a:latin typeface="Century Gothic" panose="020B0502020202020204" pitchFamily="34" charset="0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endParaRPr lang="en-GB" sz="1100" b="1" dirty="0">
              <a:effectLst/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US" sz="1000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 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</p:txBody>
      </p:sp>
      <p:sp>
        <p:nvSpPr>
          <p:cNvPr id="65" name="Text Box 2">
            <a:extLst>
              <a:ext uri="{FF2B5EF4-FFF2-40B4-BE49-F238E27FC236}">
                <a16:creationId xmlns:a16="http://schemas.microsoft.com/office/drawing/2014/main" id="{A236E076-6D14-4994-8969-7A7095EE9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6859" y="11863051"/>
            <a:ext cx="2229302" cy="14196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000" b="1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Summer 2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GB" sz="1000" b="1" dirty="0">
                <a:latin typeface="Century Gothic" panose="020B0502020202020204" pitchFamily="34" charset="0"/>
                <a:ea typeface="Comfortaa"/>
                <a:cs typeface="Comfortaa"/>
              </a:rPr>
              <a:t>Tennis: </a:t>
            </a:r>
            <a:r>
              <a:rPr lang="en-GB" sz="1000" dirty="0">
                <a:latin typeface="Century Gothic" panose="020B0502020202020204" pitchFamily="34" charset="0"/>
                <a:ea typeface="Comfortaa"/>
                <a:cs typeface="Comfortaa"/>
              </a:rPr>
              <a:t>Focus on basic skill development such as forehand, backhand and an understanding of the rules of the game.</a:t>
            </a:r>
          </a:p>
          <a:p>
            <a:pPr algn="ctr">
              <a:spcAft>
                <a:spcPts val="0"/>
              </a:spcAft>
            </a:pPr>
            <a:r>
              <a:rPr lang="en-GB" sz="1000" b="1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Athletics: </a:t>
            </a:r>
            <a:r>
              <a:rPr lang="en-GB" sz="1000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recap of athletic events from Autumn 1.</a:t>
            </a:r>
            <a:endParaRPr lang="en-GB" sz="1100" b="1" dirty="0">
              <a:effectLst/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US" sz="1000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 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5F654034-054E-43D6-8535-E30F8D8B58B6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 bwMode="auto">
          <a:xfrm>
            <a:off x="3624098" y="14308150"/>
            <a:ext cx="987897" cy="983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0166A5E2-4388-4928-B4F3-13A0A49861CB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 bwMode="auto">
          <a:xfrm>
            <a:off x="828774" y="7507687"/>
            <a:ext cx="1543906" cy="1074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98F6AC39-857A-4328-BF46-9972677ECCFE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 bwMode="auto">
          <a:xfrm>
            <a:off x="6763313" y="14380354"/>
            <a:ext cx="715691" cy="989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7C8F181-85BB-4C70-AD57-D4E52D6858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3"/>
              </a:ext>
            </a:extLst>
          </a:blip>
          <a:stretch>
            <a:fillRect/>
          </a:stretch>
        </p:blipFill>
        <p:spPr bwMode="auto">
          <a:xfrm>
            <a:off x="5215320" y="9808243"/>
            <a:ext cx="1197323" cy="11413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3AC8A9C4-2294-4254-9DB5-F90D461D69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5"/>
              </a:ext>
            </a:extLst>
          </a:blip>
          <a:stretch>
            <a:fillRect/>
          </a:stretch>
        </p:blipFill>
        <p:spPr bwMode="auto">
          <a:xfrm>
            <a:off x="524403" y="15540639"/>
            <a:ext cx="1554358" cy="8191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9AC75ABB-2062-472A-8D4A-E59F14E434B9}"/>
              </a:ext>
            </a:extLst>
          </p:cNvPr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7"/>
              </a:ext>
            </a:extLst>
          </a:blip>
          <a:stretch>
            <a:fillRect/>
          </a:stretch>
        </p:blipFill>
        <p:spPr bwMode="auto">
          <a:xfrm>
            <a:off x="8488395" y="11264797"/>
            <a:ext cx="936065" cy="1046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B8A733DB-CA79-4E0E-B404-2C287517C1F4}"/>
              </a:ext>
            </a:extLst>
          </p:cNvPr>
          <p:cNvPicPr/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9"/>
              </a:ext>
            </a:extLst>
          </a:blip>
          <a:stretch>
            <a:fillRect/>
          </a:stretch>
        </p:blipFill>
        <p:spPr bwMode="auto">
          <a:xfrm>
            <a:off x="1620223" y="9815476"/>
            <a:ext cx="954770" cy="1067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74FB591D-38F2-4A42-9B9F-627C9771EBD1}"/>
              </a:ext>
            </a:extLst>
          </p:cNvPr>
          <p:cNvPicPr/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1"/>
              </a:ext>
            </a:extLst>
          </a:blip>
          <a:stretch>
            <a:fillRect/>
          </a:stretch>
        </p:blipFill>
        <p:spPr bwMode="auto">
          <a:xfrm>
            <a:off x="5116607" y="7445934"/>
            <a:ext cx="1916381" cy="1210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54E9BA3F-8E5C-43C7-93FC-CEA090D9EFA8}"/>
              </a:ext>
            </a:extLst>
          </p:cNvPr>
          <p:cNvPicPr/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3"/>
              </a:ext>
            </a:extLst>
          </a:blip>
          <a:stretch>
            <a:fillRect/>
          </a:stretch>
        </p:blipFill>
        <p:spPr bwMode="auto">
          <a:xfrm>
            <a:off x="4576140" y="5328025"/>
            <a:ext cx="829791" cy="1301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" name="Picture 2">
            <a:extLst>
              <a:ext uri="{FF2B5EF4-FFF2-40B4-BE49-F238E27FC236}">
                <a16:creationId xmlns:a16="http://schemas.microsoft.com/office/drawing/2014/main" id="{AF16BED8-FFCA-43A7-8F16-BBCC2A05C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5"/>
              </a:ext>
            </a:extLst>
          </a:blip>
          <a:stretch>
            <a:fillRect/>
          </a:stretch>
        </p:blipFill>
        <p:spPr bwMode="auto">
          <a:xfrm>
            <a:off x="8321645" y="1381883"/>
            <a:ext cx="1008179" cy="9835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id="{E75B29B5-112E-4973-869D-95205A53A96A}"/>
              </a:ext>
            </a:extLst>
          </p:cNvPr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7"/>
              </a:ext>
            </a:extLst>
          </a:blip>
          <a:stretch>
            <a:fillRect/>
          </a:stretch>
        </p:blipFill>
        <p:spPr bwMode="auto">
          <a:xfrm>
            <a:off x="3290468" y="3294876"/>
            <a:ext cx="579426" cy="95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id="{BB4E65AA-0DD1-4C16-B5F4-1BB0B992CD29}"/>
              </a:ext>
            </a:extLst>
          </p:cNvPr>
          <p:cNvPicPr/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9"/>
              </a:ext>
            </a:extLst>
          </a:blip>
          <a:stretch>
            <a:fillRect/>
          </a:stretch>
        </p:blipFill>
        <p:spPr bwMode="auto">
          <a:xfrm>
            <a:off x="2300903" y="3284144"/>
            <a:ext cx="800334" cy="1048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7DD911F-F103-4338-92DC-542C8C10AA79}"/>
              </a:ext>
            </a:extLst>
          </p:cNvPr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7"/>
              </a:ext>
            </a:extLst>
          </a:blip>
          <a:stretch>
            <a:fillRect/>
          </a:stretch>
        </p:blipFill>
        <p:spPr>
          <a:xfrm>
            <a:off x="8490176" y="12925243"/>
            <a:ext cx="1137853" cy="79223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27A2D5D9-D80A-4BBC-918C-D0BC2F9CB6D0}"/>
              </a:ext>
            </a:extLst>
          </p:cNvPr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2"/>
              </a:ext>
            </a:extLst>
          </a:blip>
          <a:stretch>
            <a:fillRect/>
          </a:stretch>
        </p:blipFill>
        <p:spPr>
          <a:xfrm>
            <a:off x="1497154" y="12667167"/>
            <a:ext cx="689798" cy="531236"/>
          </a:xfrm>
          <a:prstGeom prst="rect">
            <a:avLst/>
          </a:prstGeom>
        </p:spPr>
      </p:pic>
      <p:sp>
        <p:nvSpPr>
          <p:cNvPr id="85" name="Text Box 2">
            <a:extLst>
              <a:ext uri="{FF2B5EF4-FFF2-40B4-BE49-F238E27FC236}">
                <a16:creationId xmlns:a16="http://schemas.microsoft.com/office/drawing/2014/main" id="{290101CF-E9CD-4754-9ADC-723786A18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0920" y="9212361"/>
            <a:ext cx="1849120" cy="212259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Autumn 1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GB" sz="1000" b="1" dirty="0">
                <a:latin typeface="Century Gothic" panose="020B0502020202020204" pitchFamily="34" charset="0"/>
                <a:ea typeface="Comfortaa"/>
                <a:cs typeface="Comfortaa"/>
              </a:rPr>
              <a:t>Athletics</a:t>
            </a:r>
            <a:r>
              <a:rPr lang="en-GB" sz="1000" dirty="0">
                <a:latin typeface="Century Gothic" panose="020B0502020202020204" pitchFamily="34" charset="0"/>
                <a:ea typeface="Comfortaa"/>
                <a:cs typeface="Comfortaa"/>
              </a:rPr>
              <a:t>: students start to embed the technique for throwing, jumping and running events. Intra school competition for students to challenge themselves.</a:t>
            </a:r>
          </a:p>
          <a:p>
            <a:pPr algn="ctr">
              <a:spcAft>
                <a:spcPts val="0"/>
              </a:spcAft>
            </a:pPr>
            <a:r>
              <a:rPr lang="en-GB" sz="1000" b="1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Lawn Bo</a:t>
            </a:r>
            <a:r>
              <a:rPr lang="en-GB" sz="1000" b="1" dirty="0">
                <a:latin typeface="Century Gothic" panose="020B0502020202020204" pitchFamily="34" charset="0"/>
                <a:ea typeface="Comfortaa"/>
                <a:cs typeface="Comfortaa"/>
              </a:rPr>
              <a:t>wls</a:t>
            </a:r>
            <a:r>
              <a:rPr lang="en-GB" sz="1000" dirty="0">
                <a:latin typeface="Century Gothic" panose="020B0502020202020204" pitchFamily="34" charset="0"/>
                <a:ea typeface="Comfortaa"/>
                <a:cs typeface="Comfortaa"/>
              </a:rPr>
              <a:t>: Students continue to develop bowling skills &amp; understanding specific rules &amp; tactics.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US" sz="1000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 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</p:txBody>
      </p:sp>
      <p:sp>
        <p:nvSpPr>
          <p:cNvPr id="94" name="Text Box 2">
            <a:extLst>
              <a:ext uri="{FF2B5EF4-FFF2-40B4-BE49-F238E27FC236}">
                <a16:creationId xmlns:a16="http://schemas.microsoft.com/office/drawing/2014/main" id="{A8E78AE7-5E54-4A34-9089-85BA30981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9544" y="9499191"/>
            <a:ext cx="2191046" cy="16795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Autumn </a:t>
            </a:r>
            <a:r>
              <a:rPr lang="en-US" sz="1000" b="1" dirty="0">
                <a:latin typeface="Century Gothic" panose="020B0502020202020204" pitchFamily="34" charset="0"/>
                <a:ea typeface="Comfortaa"/>
                <a:cs typeface="Comfortaa"/>
              </a:rPr>
              <a:t>2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GB" sz="1000" b="1" dirty="0">
                <a:latin typeface="Century Gothic" panose="020B0502020202020204" pitchFamily="34" charset="0"/>
                <a:ea typeface="Comfortaa"/>
                <a:cs typeface="Comfortaa"/>
              </a:rPr>
              <a:t>Table Tennis: </a:t>
            </a:r>
            <a:r>
              <a:rPr lang="en-GB" sz="1000" dirty="0">
                <a:latin typeface="Century Gothic" panose="020B0502020202020204" pitchFamily="34" charset="0"/>
                <a:ea typeface="Comfortaa"/>
                <a:cs typeface="Comfortaa"/>
              </a:rPr>
              <a:t>Students continue to develop the core skills alongside a deeper understanding of the various tactics of the game.</a:t>
            </a:r>
          </a:p>
          <a:p>
            <a:pPr algn="ctr">
              <a:spcAft>
                <a:spcPts val="0"/>
              </a:spcAft>
            </a:pPr>
            <a:r>
              <a:rPr lang="en-GB" sz="1000" b="1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MMA:</a:t>
            </a:r>
            <a:endParaRPr lang="en-GB" sz="1100" b="1" dirty="0">
              <a:effectLst/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US" sz="1000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 Students </a:t>
            </a:r>
            <a:r>
              <a:rPr lang="en-US" sz="1000" dirty="0">
                <a:latin typeface="Century Gothic" panose="020B0502020202020204" pitchFamily="34" charset="0"/>
                <a:ea typeface="Comfortaa"/>
                <a:cs typeface="Comfortaa"/>
              </a:rPr>
              <a:t>embed kicking, punching and sparring</a:t>
            </a:r>
            <a:r>
              <a:rPr lang="en-US" sz="1000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 </a:t>
            </a:r>
            <a:r>
              <a:rPr lang="en-US" sz="1000" dirty="0">
                <a:latin typeface="Century Gothic" panose="020B0502020202020204" pitchFamily="34" charset="0"/>
                <a:ea typeface="Comfortaa"/>
                <a:cs typeface="Comfortaa"/>
              </a:rPr>
              <a:t>techniques of </a:t>
            </a:r>
            <a:r>
              <a:rPr lang="en-US" sz="1000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MMA.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</p:txBody>
      </p:sp>
      <p:sp>
        <p:nvSpPr>
          <p:cNvPr id="95" name="Text Box 2">
            <a:extLst>
              <a:ext uri="{FF2B5EF4-FFF2-40B4-BE49-F238E27FC236}">
                <a16:creationId xmlns:a16="http://schemas.microsoft.com/office/drawing/2014/main" id="{6DC0CFED-A222-437C-AAA4-C90C238E2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011" y="1004499"/>
            <a:ext cx="2577046" cy="146527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Spring </a:t>
            </a:r>
            <a:r>
              <a:rPr lang="en-US" sz="1000" b="1" dirty="0">
                <a:latin typeface="Century Gothic" panose="020B0502020202020204" pitchFamily="34" charset="0"/>
                <a:ea typeface="Comfortaa"/>
                <a:cs typeface="Comfortaa"/>
              </a:rPr>
              <a:t>2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US" sz="1000" b="1" dirty="0">
                <a:latin typeface="Century Gothic" panose="020B0502020202020204" pitchFamily="34" charset="0"/>
                <a:ea typeface="Comfortaa"/>
                <a:cs typeface="Comfortaa"/>
              </a:rPr>
              <a:t>Badminton:</a:t>
            </a:r>
            <a:r>
              <a:rPr lang="en-US" sz="1000" dirty="0">
                <a:latin typeface="Century Gothic" panose="020B0502020202020204" pitchFamily="34" charset="0"/>
                <a:ea typeface="Comfortaa"/>
                <a:cs typeface="Comfortaa"/>
              </a:rPr>
              <a:t> Building on skills learnt in year 7&amp;8 with a wider focus on tactics and decision making in both singles and doubles.</a:t>
            </a:r>
          </a:p>
          <a:p>
            <a:pPr algn="ctr">
              <a:spcAft>
                <a:spcPts val="0"/>
              </a:spcAft>
            </a:pPr>
            <a:r>
              <a:rPr lang="en-US" sz="1000" b="1" dirty="0">
                <a:latin typeface="Century Gothic" panose="020B0502020202020204" pitchFamily="34" charset="0"/>
                <a:ea typeface="Comfortaa"/>
                <a:cs typeface="Comfortaa"/>
              </a:rPr>
              <a:t>Fitness:</a:t>
            </a:r>
          </a:p>
          <a:p>
            <a:pPr algn="ctr">
              <a:spcAft>
                <a:spcPts val="0"/>
              </a:spcAft>
            </a:pPr>
            <a:r>
              <a:rPr lang="en-US" sz="1000" dirty="0">
                <a:latin typeface="Century Gothic" panose="020B0502020202020204" pitchFamily="34" charset="0"/>
                <a:ea typeface="Comfortaa"/>
                <a:cs typeface="Comfortaa"/>
              </a:rPr>
              <a:t> PT sessions to encourage students to </a:t>
            </a:r>
            <a:r>
              <a:rPr lang="en-US" sz="1000" dirty="0" err="1">
                <a:latin typeface="Century Gothic" panose="020B0502020202020204" pitchFamily="34" charset="0"/>
                <a:ea typeface="Comfortaa"/>
                <a:cs typeface="Comfortaa"/>
              </a:rPr>
              <a:t>maximise</a:t>
            </a:r>
            <a:r>
              <a:rPr lang="en-US" sz="1000" dirty="0">
                <a:latin typeface="Century Gothic" panose="020B0502020202020204" pitchFamily="34" charset="0"/>
                <a:ea typeface="Comfortaa"/>
                <a:cs typeface="Comfortaa"/>
              </a:rPr>
              <a:t> their movement and promote a healthy active lifestyle. </a:t>
            </a:r>
          </a:p>
          <a:p>
            <a:pPr algn="ctr">
              <a:spcAft>
                <a:spcPts val="0"/>
              </a:spcAft>
            </a:pPr>
            <a:endParaRPr lang="en-GB" sz="1100" dirty="0">
              <a:effectLst/>
              <a:latin typeface="Comfortaa"/>
              <a:ea typeface="Comfortaa"/>
              <a:cs typeface="Comfortaa"/>
            </a:endParaRPr>
          </a:p>
        </p:txBody>
      </p:sp>
      <p:sp>
        <p:nvSpPr>
          <p:cNvPr id="96" name="Text Box 2">
            <a:extLst>
              <a:ext uri="{FF2B5EF4-FFF2-40B4-BE49-F238E27FC236}">
                <a16:creationId xmlns:a16="http://schemas.microsoft.com/office/drawing/2014/main" id="{2F9C1026-5F99-48AC-8B6F-2C08B3FBA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4135" y="7195070"/>
            <a:ext cx="1933035" cy="19391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000" b="1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Spring 1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  <a:p>
            <a:pPr algn="ctr"/>
            <a:r>
              <a:rPr lang="en-GB" sz="1000" b="1" dirty="0">
                <a:latin typeface="Century Gothic" panose="020B0502020202020204" pitchFamily="34" charset="0"/>
                <a:ea typeface="Comfortaa"/>
                <a:cs typeface="Comfortaa"/>
              </a:rPr>
              <a:t>Squash</a:t>
            </a:r>
            <a:r>
              <a:rPr lang="en-GB" sz="1000" dirty="0">
                <a:latin typeface="Century Gothic" panose="020B0502020202020204" pitchFamily="34" charset="0"/>
                <a:ea typeface="Comfortaa"/>
                <a:cs typeface="Comfortaa"/>
              </a:rPr>
              <a:t>: Focus on core skill development such as serve, forehand, backhand and an understanding of the basic rules of the game.</a:t>
            </a:r>
          </a:p>
          <a:p>
            <a:pPr algn="ctr">
              <a:spcAft>
                <a:spcPts val="0"/>
              </a:spcAft>
            </a:pPr>
            <a:r>
              <a:rPr lang="en-GB" sz="1000" b="1" dirty="0">
                <a:latin typeface="Century Gothic" panose="020B0502020202020204" pitchFamily="34" charset="0"/>
                <a:ea typeface="Comfortaa"/>
                <a:cs typeface="Comfortaa"/>
              </a:rPr>
              <a:t>MMA:</a:t>
            </a:r>
            <a:endParaRPr lang="en-GB" sz="1100" b="1" dirty="0"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US" sz="1000" dirty="0">
                <a:latin typeface="Century Gothic" panose="020B0502020202020204" pitchFamily="34" charset="0"/>
                <a:ea typeface="Comfortaa"/>
                <a:cs typeface="Comfortaa"/>
              </a:rPr>
              <a:t> Students continue to embed the basic elements of punching and kicking.</a:t>
            </a:r>
            <a:endParaRPr lang="en-GB" sz="1100" dirty="0">
              <a:latin typeface="Comfortaa"/>
              <a:ea typeface="Comfortaa"/>
              <a:cs typeface="Comfortaa"/>
            </a:endParaRPr>
          </a:p>
          <a:p>
            <a:pPr algn="ctr"/>
            <a:endParaRPr lang="en-GB" sz="1000" dirty="0">
              <a:latin typeface="Century Gothic" panose="020B0502020202020204" pitchFamily="34" charset="0"/>
              <a:ea typeface="Comfortaa"/>
              <a:cs typeface="Comfortaa"/>
            </a:endParaRPr>
          </a:p>
          <a:p>
            <a:pPr algn="ctr"/>
            <a:endParaRPr lang="en-GB" sz="1000" dirty="0">
              <a:latin typeface="Century Gothic" panose="020B0502020202020204" pitchFamily="34" charset="0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endParaRPr lang="en-GB" sz="1000" dirty="0">
              <a:effectLst/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US" sz="1000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 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</p:txBody>
      </p:sp>
      <p:sp>
        <p:nvSpPr>
          <p:cNvPr id="97" name="Text Box 2">
            <a:extLst>
              <a:ext uri="{FF2B5EF4-FFF2-40B4-BE49-F238E27FC236}">
                <a16:creationId xmlns:a16="http://schemas.microsoft.com/office/drawing/2014/main" id="{5D1A7CA2-F1DE-4BF3-B8B7-76314739F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0344" y="4972497"/>
            <a:ext cx="2084115" cy="145092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000" b="1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Summer 1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GB" sz="1000" b="1" dirty="0">
                <a:latin typeface="Century Gothic" panose="020B0502020202020204" pitchFamily="34" charset="0"/>
                <a:ea typeface="Comfortaa"/>
                <a:cs typeface="Comfortaa"/>
              </a:rPr>
              <a:t>Orienteering: </a:t>
            </a:r>
            <a:r>
              <a:rPr lang="en-GB" sz="1000" dirty="0">
                <a:latin typeface="Century Gothic" panose="020B0502020202020204" pitchFamily="34" charset="0"/>
                <a:ea typeface="Comfortaa"/>
                <a:cs typeface="Comfortaa"/>
              </a:rPr>
              <a:t>students are challenged and encouraged to develop more complex map reading skills from year 7.</a:t>
            </a:r>
          </a:p>
          <a:p>
            <a:pPr algn="ctr"/>
            <a:r>
              <a:rPr lang="en-GB" sz="1000" b="1" dirty="0">
                <a:latin typeface="Century Gothic" panose="020B0502020202020204" pitchFamily="34" charset="0"/>
                <a:ea typeface="Comfortaa"/>
                <a:cs typeface="Comfortaa"/>
              </a:rPr>
              <a:t>Lawn Bowls: </a:t>
            </a:r>
            <a:r>
              <a:rPr lang="en-GB" sz="1000" dirty="0">
                <a:latin typeface="Century Gothic" panose="020B0502020202020204" pitchFamily="34" charset="0"/>
                <a:ea typeface="Comfortaa"/>
                <a:cs typeface="Comfortaa"/>
              </a:rPr>
              <a:t>Students continue to develop bowling skills &amp; understanding of the rules &amp; tactics</a:t>
            </a:r>
            <a:endParaRPr lang="en-GB" sz="1100" dirty="0"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endParaRPr lang="en-GB" sz="1000" b="1" dirty="0">
              <a:latin typeface="Century Gothic" panose="020B0502020202020204" pitchFamily="34" charset="0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endParaRPr lang="en-GB" sz="1100" b="1" dirty="0">
              <a:effectLst/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US" sz="1000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 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</p:txBody>
      </p:sp>
      <p:sp>
        <p:nvSpPr>
          <p:cNvPr id="98" name="Text Box 2">
            <a:extLst>
              <a:ext uri="{FF2B5EF4-FFF2-40B4-BE49-F238E27FC236}">
                <a16:creationId xmlns:a16="http://schemas.microsoft.com/office/drawing/2014/main" id="{E04164A4-C559-4429-9FD1-517F0AE08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5931" y="5011412"/>
            <a:ext cx="1766708" cy="161156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000" b="1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Summer 2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GB" sz="1000" b="1" dirty="0">
                <a:latin typeface="Century Gothic" panose="020B0502020202020204" pitchFamily="34" charset="0"/>
                <a:ea typeface="Comfortaa"/>
                <a:cs typeface="Comfortaa"/>
              </a:rPr>
              <a:t>Tennis: </a:t>
            </a:r>
            <a:r>
              <a:rPr lang="en-GB" sz="1000" dirty="0">
                <a:latin typeface="Century Gothic" panose="020B0502020202020204" pitchFamily="34" charset="0"/>
                <a:ea typeface="Comfortaa"/>
                <a:cs typeface="Comfortaa"/>
              </a:rPr>
              <a:t>Students develop the key skills such as service, forehand and backhand as well as understanding coaching points of technique.</a:t>
            </a:r>
          </a:p>
          <a:p>
            <a:pPr algn="ctr">
              <a:spcAft>
                <a:spcPts val="0"/>
              </a:spcAft>
            </a:pPr>
            <a:r>
              <a:rPr lang="en-GB" sz="1000" b="1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Athletics: </a:t>
            </a:r>
            <a:r>
              <a:rPr lang="en-GB" sz="1000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recap of athletic events from Autumn 1.</a:t>
            </a:r>
            <a:endParaRPr lang="en-GB" sz="1100" b="1" dirty="0">
              <a:effectLst/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US" sz="1000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 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</p:txBody>
      </p:sp>
      <p:sp>
        <p:nvSpPr>
          <p:cNvPr id="99" name="Text Box 2">
            <a:extLst>
              <a:ext uri="{FF2B5EF4-FFF2-40B4-BE49-F238E27FC236}">
                <a16:creationId xmlns:a16="http://schemas.microsoft.com/office/drawing/2014/main" id="{7FD2B8E2-5A9E-4522-B8B5-5174EB15F9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2621" y="4861989"/>
            <a:ext cx="1849120" cy="212259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Autumn 1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GB" sz="1000" b="1" dirty="0">
                <a:latin typeface="Century Gothic" panose="020B0502020202020204" pitchFamily="34" charset="0"/>
                <a:ea typeface="Comfortaa"/>
                <a:cs typeface="Comfortaa"/>
              </a:rPr>
              <a:t>Athletics</a:t>
            </a:r>
            <a:r>
              <a:rPr lang="en-GB" sz="1000" dirty="0">
                <a:latin typeface="Century Gothic" panose="020B0502020202020204" pitchFamily="34" charset="0"/>
                <a:ea typeface="Comfortaa"/>
                <a:cs typeface="Comfortaa"/>
              </a:rPr>
              <a:t>: students take part in more competition. Using technology to help coach and ensure correct technique is used when throwing or jumping.</a:t>
            </a:r>
          </a:p>
          <a:p>
            <a:pPr algn="ctr">
              <a:spcAft>
                <a:spcPts val="0"/>
              </a:spcAft>
            </a:pPr>
            <a:r>
              <a:rPr lang="en-GB" sz="1000" b="1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Lawn Bo</a:t>
            </a:r>
            <a:r>
              <a:rPr lang="en-GB" sz="1000" b="1" dirty="0">
                <a:latin typeface="Century Gothic" panose="020B0502020202020204" pitchFamily="34" charset="0"/>
                <a:ea typeface="Comfortaa"/>
                <a:cs typeface="Comfortaa"/>
              </a:rPr>
              <a:t>wls</a:t>
            </a:r>
            <a:r>
              <a:rPr lang="en-GB" sz="1000" dirty="0">
                <a:latin typeface="Century Gothic" panose="020B0502020202020204" pitchFamily="34" charset="0"/>
                <a:ea typeface="Comfortaa"/>
                <a:cs typeface="Comfortaa"/>
              </a:rPr>
              <a:t>: Students refine their bowling skills &amp; understanding of specific rules &amp; tactics.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US" sz="1000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 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</p:txBody>
      </p:sp>
      <p:sp>
        <p:nvSpPr>
          <p:cNvPr id="100" name="Text Box 2">
            <a:extLst>
              <a:ext uri="{FF2B5EF4-FFF2-40B4-BE49-F238E27FC236}">
                <a16:creationId xmlns:a16="http://schemas.microsoft.com/office/drawing/2014/main" id="{58A327E2-9E93-4238-A7D8-E3F8F2046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5080" y="2914230"/>
            <a:ext cx="2379260" cy="16795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Autumn </a:t>
            </a:r>
            <a:r>
              <a:rPr lang="en-US" sz="1000" b="1" dirty="0">
                <a:latin typeface="Century Gothic" panose="020B0502020202020204" pitchFamily="34" charset="0"/>
                <a:ea typeface="Comfortaa"/>
                <a:cs typeface="Comfortaa"/>
              </a:rPr>
              <a:t>2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GB" sz="1000" b="1" dirty="0">
                <a:latin typeface="Century Gothic" panose="020B0502020202020204" pitchFamily="34" charset="0"/>
                <a:ea typeface="Comfortaa"/>
                <a:cs typeface="Comfortaa"/>
              </a:rPr>
              <a:t>Table Tennis: </a:t>
            </a:r>
            <a:r>
              <a:rPr lang="en-GB" sz="1000" dirty="0">
                <a:latin typeface="Century Gothic" panose="020B0502020202020204" pitchFamily="34" charset="0"/>
                <a:ea typeface="Comfortaa"/>
                <a:cs typeface="Comfortaa"/>
              </a:rPr>
              <a:t>Table tennis remains the main focus for the autumn term.  Offering competitive fixtures and wider opportunities for students to refine their skills.</a:t>
            </a:r>
          </a:p>
          <a:p>
            <a:pPr algn="ctr">
              <a:spcAft>
                <a:spcPts val="0"/>
              </a:spcAft>
            </a:pPr>
            <a:r>
              <a:rPr lang="en-GB" sz="1000" b="1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MMA:</a:t>
            </a:r>
            <a:endParaRPr lang="en-GB" sz="1100" b="1" dirty="0">
              <a:effectLst/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US" sz="1000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 </a:t>
            </a:r>
            <a:r>
              <a:rPr lang="en-US" sz="1000" dirty="0">
                <a:latin typeface="Century Gothic" panose="020B0502020202020204" pitchFamily="34" charset="0"/>
                <a:ea typeface="Comfortaa"/>
                <a:cs typeface="Comfortaa"/>
              </a:rPr>
              <a:t>Building on skills learnt in year 7&amp;8 with a wider focus on decision making </a:t>
            </a:r>
            <a:r>
              <a:rPr lang="en-US" sz="1000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.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</p:txBody>
      </p:sp>
      <p:sp>
        <p:nvSpPr>
          <p:cNvPr id="101" name="Text Box 2">
            <a:extLst>
              <a:ext uri="{FF2B5EF4-FFF2-40B4-BE49-F238E27FC236}">
                <a16:creationId xmlns:a16="http://schemas.microsoft.com/office/drawing/2014/main" id="{5565C43E-B330-42F7-A304-531D8A24D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2623" y="2831619"/>
            <a:ext cx="2394962" cy="177903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000" b="1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Spring 1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  <a:p>
            <a:pPr algn="ctr"/>
            <a:r>
              <a:rPr lang="en-GB" sz="1000" b="1" dirty="0">
                <a:latin typeface="Century Gothic" panose="020B0502020202020204" pitchFamily="34" charset="0"/>
                <a:ea typeface="Comfortaa"/>
                <a:cs typeface="Comfortaa"/>
              </a:rPr>
              <a:t>Squash</a:t>
            </a:r>
            <a:r>
              <a:rPr lang="en-GB" sz="1000" dirty="0">
                <a:latin typeface="Century Gothic" panose="020B0502020202020204" pitchFamily="34" charset="0"/>
                <a:ea typeface="Comfortaa"/>
                <a:cs typeface="Comfortaa"/>
              </a:rPr>
              <a:t>: Students continue to refine the core skills of the game and apply attack and defensive shots in a competitive situation.</a:t>
            </a:r>
          </a:p>
          <a:p>
            <a:pPr algn="ctr">
              <a:spcAft>
                <a:spcPts val="0"/>
              </a:spcAft>
            </a:pPr>
            <a:r>
              <a:rPr lang="en-GB" sz="1000" b="1" dirty="0">
                <a:latin typeface="Century Gothic" panose="020B0502020202020204" pitchFamily="34" charset="0"/>
                <a:ea typeface="Comfortaa"/>
                <a:cs typeface="Comfortaa"/>
              </a:rPr>
              <a:t>MMA:</a:t>
            </a:r>
            <a:endParaRPr lang="en-GB" sz="1100" b="1" dirty="0"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US" sz="1000" dirty="0">
                <a:latin typeface="Century Gothic" panose="020B0502020202020204" pitchFamily="34" charset="0"/>
                <a:ea typeface="Comfortaa"/>
                <a:cs typeface="Comfortaa"/>
              </a:rPr>
              <a:t> MMA remains the main focus for boys during the autumn and spring term. Offering opportunities for students to challenge their skills and physical ability.</a:t>
            </a:r>
            <a:endParaRPr lang="en-GB" sz="1100" dirty="0">
              <a:latin typeface="Comfortaa"/>
              <a:ea typeface="Comfortaa"/>
              <a:cs typeface="Comfortaa"/>
            </a:endParaRPr>
          </a:p>
          <a:p>
            <a:pPr algn="ctr"/>
            <a:endParaRPr lang="en-GB" sz="1000" dirty="0">
              <a:latin typeface="Century Gothic" panose="020B0502020202020204" pitchFamily="34" charset="0"/>
              <a:ea typeface="Comfortaa"/>
              <a:cs typeface="Comfortaa"/>
            </a:endParaRPr>
          </a:p>
          <a:p>
            <a:pPr algn="ctr"/>
            <a:endParaRPr lang="en-GB" sz="1000" dirty="0">
              <a:latin typeface="Century Gothic" panose="020B0502020202020204" pitchFamily="34" charset="0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endParaRPr lang="en-GB" sz="1000" dirty="0">
              <a:effectLst/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US" sz="1000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 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</p:txBody>
      </p:sp>
      <p:sp>
        <p:nvSpPr>
          <p:cNvPr id="102" name="Text Box 2">
            <a:extLst>
              <a:ext uri="{FF2B5EF4-FFF2-40B4-BE49-F238E27FC236}">
                <a16:creationId xmlns:a16="http://schemas.microsoft.com/office/drawing/2014/main" id="{7F85CE66-8596-4D71-973F-5339CE166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2049" y="1079868"/>
            <a:ext cx="2084115" cy="145092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000" b="1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Summer 1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GB" sz="1000" b="1" dirty="0">
                <a:latin typeface="Century Gothic" panose="020B0502020202020204" pitchFamily="34" charset="0"/>
                <a:ea typeface="Comfortaa"/>
                <a:cs typeface="Comfortaa"/>
              </a:rPr>
              <a:t>Orienteering: </a:t>
            </a:r>
            <a:r>
              <a:rPr lang="en-GB" sz="1000" dirty="0">
                <a:latin typeface="Century Gothic" panose="020B0502020202020204" pitchFamily="34" charset="0"/>
                <a:ea typeface="Comfortaa"/>
                <a:cs typeface="Comfortaa"/>
              </a:rPr>
              <a:t>students are challenged and encouraged to develop more complex map reading skills from year 8.</a:t>
            </a:r>
          </a:p>
          <a:p>
            <a:pPr algn="ctr"/>
            <a:r>
              <a:rPr lang="en-GB" sz="1000" b="1" dirty="0">
                <a:latin typeface="Century Gothic" panose="020B0502020202020204" pitchFamily="34" charset="0"/>
                <a:ea typeface="Comfortaa"/>
                <a:cs typeface="Comfortaa"/>
              </a:rPr>
              <a:t>Lawn Bowls: </a:t>
            </a:r>
            <a:r>
              <a:rPr lang="en-GB" sz="1000" dirty="0">
                <a:latin typeface="Century Gothic" panose="020B0502020202020204" pitchFamily="34" charset="0"/>
                <a:ea typeface="Comfortaa"/>
                <a:cs typeface="Comfortaa"/>
              </a:rPr>
              <a:t>Students continue to develop bowling skills &amp; understanding of the rules &amp; tactics</a:t>
            </a:r>
            <a:endParaRPr lang="en-GB" sz="1100" dirty="0"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endParaRPr lang="en-GB" sz="1000" b="1" dirty="0">
              <a:latin typeface="Century Gothic" panose="020B0502020202020204" pitchFamily="34" charset="0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endParaRPr lang="en-GB" sz="1100" b="1" dirty="0">
              <a:effectLst/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US" sz="1000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 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</p:txBody>
      </p:sp>
      <p:sp>
        <p:nvSpPr>
          <p:cNvPr id="103" name="Text Box 2">
            <a:extLst>
              <a:ext uri="{FF2B5EF4-FFF2-40B4-BE49-F238E27FC236}">
                <a16:creationId xmlns:a16="http://schemas.microsoft.com/office/drawing/2014/main" id="{9A91BCB0-43C8-412D-8FA9-43E6694B3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701" y="211318"/>
            <a:ext cx="1766708" cy="161156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000" b="1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Summer 2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GB" sz="1000" b="1" dirty="0">
                <a:latin typeface="Century Gothic" panose="020B0502020202020204" pitchFamily="34" charset="0"/>
                <a:ea typeface="Comfortaa"/>
                <a:cs typeface="Comfortaa"/>
              </a:rPr>
              <a:t>Tennis: </a:t>
            </a:r>
            <a:r>
              <a:rPr lang="en-GB" sz="1000" dirty="0">
                <a:latin typeface="Century Gothic" panose="020B0502020202020204" pitchFamily="34" charset="0"/>
                <a:ea typeface="Comfortaa"/>
                <a:cs typeface="Comfortaa"/>
              </a:rPr>
              <a:t>Students further enhance skills with a wider focus on competitive matches, tactics and decision making.</a:t>
            </a:r>
          </a:p>
          <a:p>
            <a:pPr algn="ctr">
              <a:spcAft>
                <a:spcPts val="0"/>
              </a:spcAft>
            </a:pPr>
            <a:r>
              <a:rPr lang="en-GB" sz="1000" b="1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Athletics: </a:t>
            </a:r>
            <a:r>
              <a:rPr lang="en-GB" sz="1000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recap of athletic events from Autumn 1.</a:t>
            </a:r>
            <a:endParaRPr lang="en-GB" sz="1100" b="1" dirty="0">
              <a:effectLst/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US" sz="1000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 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</p:txBody>
      </p:sp>
      <p:sp>
        <p:nvSpPr>
          <p:cNvPr id="104" name="Text Box 2">
            <a:extLst>
              <a:ext uri="{FF2B5EF4-FFF2-40B4-BE49-F238E27FC236}">
                <a16:creationId xmlns:a16="http://schemas.microsoft.com/office/drawing/2014/main" id="{BFF9E56C-BA11-4A35-A671-8300D2964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1158" y="7288036"/>
            <a:ext cx="2490700" cy="148862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Spring </a:t>
            </a:r>
            <a:r>
              <a:rPr lang="en-US" sz="1000" b="1" dirty="0">
                <a:latin typeface="Century Gothic" panose="020B0502020202020204" pitchFamily="34" charset="0"/>
                <a:ea typeface="Comfortaa"/>
                <a:cs typeface="Comfortaa"/>
              </a:rPr>
              <a:t>2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US" sz="1000" b="1" dirty="0">
                <a:latin typeface="Century Gothic" panose="020B0502020202020204" pitchFamily="34" charset="0"/>
                <a:ea typeface="Comfortaa"/>
                <a:cs typeface="Comfortaa"/>
              </a:rPr>
              <a:t>Badminton:</a:t>
            </a:r>
            <a:r>
              <a:rPr lang="en-US" sz="1000" dirty="0">
                <a:latin typeface="Century Gothic" panose="020B0502020202020204" pitchFamily="34" charset="0"/>
                <a:ea typeface="Comfortaa"/>
                <a:cs typeface="Comfortaa"/>
              </a:rPr>
              <a:t> Building on skills learnt in year 7 with a wider focus on tactics and decision making in both singles and doubles.</a:t>
            </a:r>
          </a:p>
          <a:p>
            <a:pPr algn="ctr">
              <a:spcAft>
                <a:spcPts val="0"/>
              </a:spcAft>
            </a:pPr>
            <a:r>
              <a:rPr lang="en-US" sz="1000" b="1" dirty="0">
                <a:latin typeface="Century Gothic" panose="020B0502020202020204" pitchFamily="34" charset="0"/>
                <a:ea typeface="Comfortaa"/>
                <a:cs typeface="Comfortaa"/>
              </a:rPr>
              <a:t>Fitness:</a:t>
            </a:r>
          </a:p>
          <a:p>
            <a:pPr algn="ctr">
              <a:spcAft>
                <a:spcPts val="0"/>
              </a:spcAft>
            </a:pPr>
            <a:r>
              <a:rPr lang="en-US" sz="1000" dirty="0">
                <a:latin typeface="Century Gothic" panose="020B0502020202020204" pitchFamily="34" charset="0"/>
                <a:ea typeface="Comfortaa"/>
                <a:cs typeface="Comfortaa"/>
              </a:rPr>
              <a:t> PT sessions to encourage students to </a:t>
            </a:r>
            <a:r>
              <a:rPr lang="en-US" sz="1000" dirty="0" err="1">
                <a:latin typeface="Century Gothic" panose="020B0502020202020204" pitchFamily="34" charset="0"/>
                <a:ea typeface="Comfortaa"/>
                <a:cs typeface="Comfortaa"/>
              </a:rPr>
              <a:t>maximise</a:t>
            </a:r>
            <a:r>
              <a:rPr lang="en-US" sz="1000" dirty="0">
                <a:latin typeface="Century Gothic" panose="020B0502020202020204" pitchFamily="34" charset="0"/>
                <a:ea typeface="Comfortaa"/>
                <a:cs typeface="Comfortaa"/>
              </a:rPr>
              <a:t> their movement and promote a healthy active lifestyle. </a:t>
            </a:r>
          </a:p>
          <a:p>
            <a:pPr algn="ctr">
              <a:spcAft>
                <a:spcPts val="0"/>
              </a:spcAft>
            </a:pPr>
            <a:endParaRPr lang="en-GB" sz="1100" dirty="0">
              <a:effectLst/>
              <a:latin typeface="Comfortaa"/>
              <a:ea typeface="Comfortaa"/>
              <a:cs typeface="Comfortaa"/>
            </a:endParaRPr>
          </a:p>
        </p:txBody>
      </p: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BC7F33E3-B028-49DE-BC82-8F920DB939ED}"/>
              </a:ext>
            </a:extLst>
          </p:cNvPr>
          <p:cNvCxnSpPr>
            <a:cxnSpLocks/>
          </p:cNvCxnSpPr>
          <p:nvPr/>
        </p:nvCxnSpPr>
        <p:spPr>
          <a:xfrm flipV="1">
            <a:off x="8056577" y="6589875"/>
            <a:ext cx="0" cy="470563"/>
          </a:xfrm>
          <a:prstGeom prst="straightConnector1">
            <a:avLst/>
          </a:prstGeom>
          <a:ln w="762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77452B3B-A206-4C11-ACF1-7172CBC126C4}"/>
              </a:ext>
            </a:extLst>
          </p:cNvPr>
          <p:cNvCxnSpPr>
            <a:cxnSpLocks/>
          </p:cNvCxnSpPr>
          <p:nvPr/>
        </p:nvCxnSpPr>
        <p:spPr>
          <a:xfrm flipH="1" flipV="1">
            <a:off x="5494740" y="6445015"/>
            <a:ext cx="92516" cy="510965"/>
          </a:xfrm>
          <a:prstGeom prst="straightConnector1">
            <a:avLst/>
          </a:prstGeom>
          <a:ln w="762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5" name="Picture 114">
            <a:extLst>
              <a:ext uri="{FF2B5EF4-FFF2-40B4-BE49-F238E27FC236}">
                <a16:creationId xmlns:a16="http://schemas.microsoft.com/office/drawing/2014/main" id="{35CB0C38-03E2-4A0C-8822-8CBD9010FA18}"/>
              </a:ext>
            </a:extLst>
          </p:cNvPr>
          <p:cNvPicPr/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4"/>
              </a:ext>
            </a:extLst>
          </a:blip>
          <a:stretch>
            <a:fillRect/>
          </a:stretch>
        </p:blipFill>
        <p:spPr bwMode="auto">
          <a:xfrm>
            <a:off x="5731799" y="3277145"/>
            <a:ext cx="1093363" cy="1191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" name="Picture 116">
            <a:extLst>
              <a:ext uri="{FF2B5EF4-FFF2-40B4-BE49-F238E27FC236}">
                <a16:creationId xmlns:a16="http://schemas.microsoft.com/office/drawing/2014/main" id="{C6D968A3-BECD-4B0A-AB2E-B21A380B18F1}"/>
              </a:ext>
            </a:extLst>
          </p:cNvPr>
          <p:cNvPicPr/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6"/>
              </a:ext>
            </a:extLst>
          </a:blip>
          <a:stretch>
            <a:fillRect/>
          </a:stretch>
        </p:blipFill>
        <p:spPr bwMode="auto">
          <a:xfrm>
            <a:off x="2025656" y="1336806"/>
            <a:ext cx="952321" cy="999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156769DE84B444B62F9DA1FC08C3F3" ma:contentTypeVersion="13" ma:contentTypeDescription="Create a new document." ma:contentTypeScope="" ma:versionID="c96d136359b47a1f2160af1eb42d5e36">
  <xsd:schema xmlns:xsd="http://www.w3.org/2001/XMLSchema" xmlns:xs="http://www.w3.org/2001/XMLSchema" xmlns:p="http://schemas.microsoft.com/office/2006/metadata/properties" xmlns:ns3="b4f792d6-936a-4944-b9e7-ff69714fd487" xmlns:ns4="864076f3-8143-4ccd-acc1-f9e404fc3590" targetNamespace="http://schemas.microsoft.com/office/2006/metadata/properties" ma:root="true" ma:fieldsID="a25ffcbf014c9da3e8524bc1530811c1" ns3:_="" ns4:_="">
    <xsd:import namespace="b4f792d6-936a-4944-b9e7-ff69714fd487"/>
    <xsd:import namespace="864076f3-8143-4ccd-acc1-f9e404fc359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f792d6-936a-4944-b9e7-ff69714fd4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4076f3-8143-4ccd-acc1-f9e404fc359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610D89-0B5F-46E3-B2C7-BFA88FFFA5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E102F84-EFCD-494C-B001-AD6A92EB70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f792d6-936a-4944-b9e7-ff69714fd487"/>
    <ds:schemaRef ds:uri="864076f3-8143-4ccd-acc1-f9e404fc35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C713592-6A9D-48C0-B6D9-3E5AC5FAEBD0}">
  <ds:schemaRefs>
    <ds:schemaRef ds:uri="http://www.w3.org/XML/1998/namespace"/>
    <ds:schemaRef ds:uri="http://schemas.microsoft.com/office/2006/documentManagement/types"/>
    <ds:schemaRef ds:uri="http://purl.org/dc/dcmitype/"/>
    <ds:schemaRef ds:uri="b4f792d6-936a-4944-b9e7-ff69714fd487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864076f3-8143-4ccd-acc1-f9e404fc3590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12314</TotalTime>
  <Words>668</Words>
  <Application>Microsoft Office PowerPoint</Application>
  <PresentationFormat>Custom</PresentationFormat>
  <Paragraphs>102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Century Gothic</vt:lpstr>
      <vt:lpstr>Comfortaa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Janette M Bissell</dc:creator>
  <cp:lastModifiedBy>Mrs Hastings</cp:lastModifiedBy>
  <cp:revision>304</cp:revision>
  <cp:lastPrinted>2019-11-11T07:14:10Z</cp:lastPrinted>
  <dcterms:created xsi:type="dcterms:W3CDTF">2018-02-08T08:28:53Z</dcterms:created>
  <dcterms:modified xsi:type="dcterms:W3CDTF">2022-09-13T14:12:14Z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0x01010067156769DE84B444B62F9DA1FC08C3F3</vt:lpwstr>
  </property>
</Properties>
</file>