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FF00FF"/>
    <a:srgbClr val="144856"/>
    <a:srgbClr val="175A68"/>
    <a:srgbClr val="FE5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00" d="100"/>
          <a:sy n="100" d="100"/>
        </p:scale>
        <p:origin x="756" y="-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9DE67D3-B732-4135-A539-4B788A9FA1F7}"/>
              </a:ext>
            </a:extLst>
          </p:cNvPr>
          <p:cNvCxnSpPr>
            <a:cxnSpLocks/>
          </p:cNvCxnSpPr>
          <p:nvPr/>
        </p:nvCxnSpPr>
        <p:spPr>
          <a:xfrm flipV="1">
            <a:off x="3153754" y="3130006"/>
            <a:ext cx="2241380" cy="170878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E0B3915-4925-434C-B4CC-47897E06E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3589" y="4686705"/>
            <a:ext cx="735345" cy="582793"/>
          </a:xfrm>
          <a:prstGeom prst="rect">
            <a:avLst/>
          </a:prstGeom>
        </p:spPr>
      </p:pic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-98137" y="13673191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2078626" y="15546776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25883" y="11424157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72106"/>
            <a:ext cx="6013151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055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115968" y="9229259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964954" y="7059976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769401" y="6821733"/>
            <a:ext cx="6172599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395052" y="4935666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976114" y="2776894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811939" y="4650843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93674" y="2353333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271450" y="45645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460923" y="11983257"/>
            <a:ext cx="1214980" cy="130486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675312" y="12239413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651498" y="1223441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568118" y="1229210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335702" y="16768224"/>
            <a:ext cx="9142772" cy="8617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</a:rPr>
              <a:t>‘</a:t>
            </a:r>
            <a:r>
              <a:rPr lang="en-GB" sz="1600" b="1" dirty="0"/>
              <a:t>Education is the most powerful weapon with which you can change the world</a:t>
            </a:r>
            <a:r>
              <a:rPr lang="en-GB" sz="1600" dirty="0"/>
              <a:t>.</a:t>
            </a:r>
            <a:r>
              <a:rPr lang="en-GB" sz="1200" dirty="0"/>
              <a:t> ~Nelson Mandela</a:t>
            </a:r>
          </a:p>
          <a:p>
            <a:pPr algn="ctr" fontAlgn="base"/>
            <a:r>
              <a:rPr lang="en-GB" sz="1600" b="1" dirty="0"/>
              <a:t>Let us remember: One book, one pen, one child, and one teacher can change the world</a:t>
            </a:r>
            <a:r>
              <a:rPr lang="en-GB" sz="1200" dirty="0"/>
              <a:t>. ~Malala </a:t>
            </a:r>
            <a:r>
              <a:rPr lang="en-GB" sz="1200" dirty="0" err="1"/>
              <a:t>Yousafzi</a:t>
            </a:r>
            <a:endParaRPr lang="en-GB" sz="1200" dirty="0"/>
          </a:p>
          <a:p>
            <a:pPr algn="ctr"/>
            <a:endParaRPr lang="en-US" sz="1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8408934" y="5278298"/>
            <a:ext cx="1214980" cy="130486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8615355" y="5473185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8609916" y="555291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8556508" y="5526860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2765" y="487940"/>
            <a:ext cx="462817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8" descr="Image result for exam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1048E-17B3-43C2-9324-0E0D2072E608}"/>
              </a:ext>
            </a:extLst>
          </p:cNvPr>
          <p:cNvSpPr txBox="1"/>
          <p:nvPr/>
        </p:nvSpPr>
        <p:spPr>
          <a:xfrm>
            <a:off x="7419924" y="60597"/>
            <a:ext cx="2281332" cy="112378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B133B8-FD12-42C0-AE39-16EE32F2A383}"/>
              </a:ext>
            </a:extLst>
          </p:cNvPr>
          <p:cNvSpPr txBox="1"/>
          <p:nvPr/>
        </p:nvSpPr>
        <p:spPr>
          <a:xfrm>
            <a:off x="7747498" y="160338"/>
            <a:ext cx="155240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ENGLISH </a:t>
            </a:r>
          </a:p>
          <a:p>
            <a:pPr algn="ctr"/>
            <a:r>
              <a:rPr lang="en-GB" b="1" dirty="0"/>
              <a:t>2022-23</a:t>
            </a:r>
          </a:p>
        </p:txBody>
      </p:sp>
      <p:cxnSp>
        <p:nvCxnSpPr>
          <p:cNvPr id="199" name="Straight Arrow Connector 198"/>
          <p:cNvCxnSpPr>
            <a:cxnSpLocks/>
          </p:cNvCxnSpPr>
          <p:nvPr/>
        </p:nvCxnSpPr>
        <p:spPr>
          <a:xfrm flipH="1">
            <a:off x="1853279" y="10948249"/>
            <a:ext cx="971189" cy="196005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>
            <a:cxnSpLocks/>
          </p:cNvCxnSpPr>
          <p:nvPr/>
        </p:nvCxnSpPr>
        <p:spPr>
          <a:xfrm flipV="1">
            <a:off x="4367139" y="5968976"/>
            <a:ext cx="1395486" cy="767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>
            <a:cxnSpLocks/>
          </p:cNvCxnSpPr>
          <p:nvPr/>
        </p:nvCxnSpPr>
        <p:spPr>
          <a:xfrm flipH="1" flipV="1">
            <a:off x="7107080" y="2380833"/>
            <a:ext cx="447896" cy="514439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345F5E00-FF7A-4B41-B9D3-BC5B89C57893}"/>
              </a:ext>
            </a:extLst>
          </p:cNvPr>
          <p:cNvCxnSpPr>
            <a:cxnSpLocks/>
          </p:cNvCxnSpPr>
          <p:nvPr/>
        </p:nvCxnSpPr>
        <p:spPr>
          <a:xfrm flipH="1">
            <a:off x="2359493" y="14348785"/>
            <a:ext cx="3652568" cy="301390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>
            <a:extLst>
              <a:ext uri="{FF2B5EF4-FFF2-40B4-BE49-F238E27FC236}">
                <a16:creationId xmlns:a16="http://schemas.microsoft.com/office/drawing/2014/main" id="{345F5E00-FF7A-4B41-B9D3-BC5B89C57893}"/>
              </a:ext>
            </a:extLst>
          </p:cNvPr>
          <p:cNvCxnSpPr/>
          <p:nvPr/>
        </p:nvCxnSpPr>
        <p:spPr>
          <a:xfrm flipH="1">
            <a:off x="5294910" y="13284836"/>
            <a:ext cx="4402" cy="298038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>
            <a:extLst>
              <a:ext uri="{FF2B5EF4-FFF2-40B4-BE49-F238E27FC236}">
                <a16:creationId xmlns:a16="http://schemas.microsoft.com/office/drawing/2014/main" id="{345F5E00-FF7A-4B41-B9D3-BC5B89C57893}"/>
              </a:ext>
            </a:extLst>
          </p:cNvPr>
          <p:cNvCxnSpPr>
            <a:cxnSpLocks/>
          </p:cNvCxnSpPr>
          <p:nvPr/>
        </p:nvCxnSpPr>
        <p:spPr>
          <a:xfrm flipH="1">
            <a:off x="6856702" y="13122771"/>
            <a:ext cx="2278401" cy="586194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cxnSpLocks/>
          </p:cNvCxnSpPr>
          <p:nvPr/>
        </p:nvCxnSpPr>
        <p:spPr>
          <a:xfrm>
            <a:off x="4449020" y="11868621"/>
            <a:ext cx="2149673" cy="633813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cxnSpLocks/>
          </p:cNvCxnSpPr>
          <p:nvPr/>
        </p:nvCxnSpPr>
        <p:spPr>
          <a:xfrm flipV="1">
            <a:off x="3040013" y="6776573"/>
            <a:ext cx="488362" cy="353855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>
            <a:cxnSpLocks/>
          </p:cNvCxnSpPr>
          <p:nvPr/>
        </p:nvCxnSpPr>
        <p:spPr>
          <a:xfrm flipH="1">
            <a:off x="4134201" y="8370920"/>
            <a:ext cx="2908009" cy="461538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cxnSpLocks/>
          </p:cNvCxnSpPr>
          <p:nvPr/>
        </p:nvCxnSpPr>
        <p:spPr>
          <a:xfrm>
            <a:off x="6680250" y="6703337"/>
            <a:ext cx="1434571" cy="966077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cxnSpLocks/>
          </p:cNvCxnSpPr>
          <p:nvPr/>
        </p:nvCxnSpPr>
        <p:spPr>
          <a:xfrm flipV="1">
            <a:off x="3090883" y="3807438"/>
            <a:ext cx="2316565" cy="706477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Arrow Connector 321"/>
          <p:cNvCxnSpPr>
            <a:cxnSpLocks/>
          </p:cNvCxnSpPr>
          <p:nvPr/>
        </p:nvCxnSpPr>
        <p:spPr>
          <a:xfrm flipV="1">
            <a:off x="3018091" y="1231522"/>
            <a:ext cx="2232219" cy="1077106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2">
            <a:extLst>
              <a:ext uri="{FF2B5EF4-FFF2-40B4-BE49-F238E27FC236}">
                <a16:creationId xmlns:a16="http://schemas.microsoft.com/office/drawing/2014/main" id="{9F2427F7-5FED-443C-B4DC-3E507E916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727" y="14739658"/>
            <a:ext cx="2688844" cy="19708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Autumn 1  NEW ARRIVALS (Paper 1)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Baseline – Creative writing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Identifying and summarizing key information and making simple comments using, ‘The Landlady’ Roald Dahl and/or ‘Brick Lane’ by Monica Ali, ‘Small Island’ by Andrea Levy and ‘The Kite Runner’ by Khalid Hosseini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Half-term assessment: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Year 10 – June 2017 Q1-4</a:t>
            </a:r>
          </a:p>
          <a:p>
            <a:pPr algn="ctr">
              <a:spcAft>
                <a:spcPts val="0"/>
              </a:spcAft>
            </a:pPr>
            <a:endParaRPr lang="en-GB" sz="1100" b="1" dirty="0">
              <a:effectLst/>
              <a:latin typeface="Comfortaa"/>
              <a:ea typeface="Comfortaa"/>
              <a:cs typeface="Comfortaa"/>
            </a:endParaRPr>
          </a:p>
          <a:p>
            <a:pPr algn="ctr">
              <a:spcAft>
                <a:spcPts val="0"/>
              </a:spcAft>
            </a:pPr>
            <a:r>
              <a:rPr lang="en-US" sz="1000" dirty="0">
                <a:effectLst/>
                <a:latin typeface="Century Gothic" panose="020B0502020202020204" pitchFamily="34" charset="0"/>
                <a:ea typeface="Comfortaa"/>
                <a:cs typeface="Comfortaa"/>
              </a:rPr>
              <a:t> </a:t>
            </a:r>
            <a:endParaRPr lang="en-GB" sz="1100" dirty="0">
              <a:effectLst/>
              <a:latin typeface="Comfortaa"/>
              <a:ea typeface="Comfortaa"/>
              <a:cs typeface="Comfortaa"/>
            </a:endParaRPr>
          </a:p>
        </p:txBody>
      </p:sp>
      <p:sp>
        <p:nvSpPr>
          <p:cNvPr id="52" name="Text Box 2">
            <a:extLst>
              <a:ext uri="{FF2B5EF4-FFF2-40B4-BE49-F238E27FC236}">
                <a16:creationId xmlns:a16="http://schemas.microsoft.com/office/drawing/2014/main" id="{B584BE51-AE65-4E12-A501-9D657A77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061" y="13741539"/>
            <a:ext cx="3045050" cy="24332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Autumn 2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Q5 – Write a story about someone arriving somewhere new.</a:t>
            </a:r>
          </a:p>
          <a:p>
            <a:pPr algn="ctr">
              <a:spcAft>
                <a:spcPts val="0"/>
              </a:spcAft>
            </a:pPr>
            <a:endParaRPr lang="en-US" sz="1200" b="1" dirty="0">
              <a:latin typeface="Calibri" panose="020F0502020204030204" pitchFamily="34" charset="0"/>
              <a:ea typeface="Comfortaa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EDUCATION (Intro to Paper 2)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Knife Crime task to baseline writing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Developing non-fiction reading, learning to summarize with a focus on 19</a:t>
            </a:r>
            <a:r>
              <a:rPr lang="en-US" sz="1200" baseline="300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th</a:t>
            </a: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 Century 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Use of articles about schools in the past and in the present</a:t>
            </a:r>
            <a:endParaRPr lang="en-US" sz="1200" b="1" dirty="0">
              <a:latin typeface="Calibri" panose="020F0502020204030204" pitchFamily="34" charset="0"/>
              <a:ea typeface="Comfortaa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Complete Q1-4 of past paper.</a:t>
            </a:r>
          </a:p>
          <a:p>
            <a:pPr algn="ctr">
              <a:spcAft>
                <a:spcPts val="0"/>
              </a:spcAft>
            </a:pPr>
            <a:endParaRPr lang="en-GB" sz="1100" dirty="0">
              <a:effectLst/>
              <a:latin typeface="Comfortaa"/>
              <a:ea typeface="Comfortaa"/>
              <a:cs typeface="Comfortaa"/>
            </a:endParaRPr>
          </a:p>
        </p:txBody>
      </p:sp>
      <p:sp>
        <p:nvSpPr>
          <p:cNvPr id="54" name="Text Box 2">
            <a:extLst>
              <a:ext uri="{FF2B5EF4-FFF2-40B4-BE49-F238E27FC236}">
                <a16:creationId xmlns:a16="http://schemas.microsoft.com/office/drawing/2014/main" id="{370A5BCA-C7E4-438C-B78C-55270299C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339" y="10404684"/>
            <a:ext cx="2716987" cy="20543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a typeface="Comfortaa"/>
                <a:cs typeface="Comfortaa"/>
              </a:rPr>
              <a:t>Spring 2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ea typeface="Comfortaa"/>
                <a:cs typeface="Comfortaa"/>
              </a:rPr>
              <a:t>CRIME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ea typeface="Comfortaa"/>
                <a:cs typeface="Comfortaa"/>
              </a:rPr>
              <a:t>(</a:t>
            </a:r>
            <a:r>
              <a:rPr lang="en-US" sz="1200" dirty="0">
                <a:ea typeface="Comfortaa"/>
                <a:cs typeface="Comfortaa"/>
              </a:rPr>
              <a:t>Link with skills for Paper 1 and Paper 2 reading and writing tasks)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ea typeface="Comfortaa"/>
                <a:cs typeface="Comfortaa"/>
              </a:rPr>
              <a:t>Improving accuracy in close reading of implicit meaning.  Links also made to PSHCE. Texts to include: ‘The Guest List’ by Lucy Foley, ‘’The Beat Goes On’ by Ian Rankin, Unsolved mysteries of crime, ‘My Life on Devil’s Island’.</a:t>
            </a:r>
            <a:endParaRPr lang="en-GB" sz="1600" dirty="0">
              <a:ea typeface="Comfortaa"/>
              <a:cs typeface="Comfortaa"/>
            </a:endParaRPr>
          </a:p>
        </p:txBody>
      </p:sp>
      <p:sp>
        <p:nvSpPr>
          <p:cNvPr id="55" name="Text Box 2">
            <a:extLst>
              <a:ext uri="{FF2B5EF4-FFF2-40B4-BE49-F238E27FC236}">
                <a16:creationId xmlns:a16="http://schemas.microsoft.com/office/drawing/2014/main" id="{C27AABDC-EB09-4D44-A546-1ADFF87DB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93" y="11324985"/>
            <a:ext cx="2656405" cy="19510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Spring 1 </a:t>
            </a: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EDUCATION and FUNCTIONAL SKILLS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(Paper 1 and 2 and Functional Skills)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Q5 – Write an article about what makes a good education and/or Write an article in which you argue for or against about preparing students for work: Beginning to analyze implicit meaning using texts including ‘Jane Eyre’, ‘Roll of Thunder, Hear my Cry’,</a:t>
            </a: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E82A2B8E-B0D6-423D-8CE6-79B329E38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728" y="8528950"/>
            <a:ext cx="2414789" cy="14962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Summer 1 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FUNCTIONAL SKILLS PREPARATION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Reading – Level 1 and 2 exam specific terminology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Writing – for Functional Skills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Speaking and Listening – research personal topic for individual presentation</a:t>
            </a:r>
          </a:p>
          <a:p>
            <a:pPr algn="ctr">
              <a:spcAft>
                <a:spcPts val="0"/>
              </a:spcAft>
            </a:pPr>
            <a:endParaRPr lang="en-GB" sz="1100" dirty="0">
              <a:effectLst/>
              <a:latin typeface="Comfortaa"/>
              <a:ea typeface="Comfortaa"/>
              <a:cs typeface="Comfortaa"/>
            </a:endParaRPr>
          </a:p>
        </p:txBody>
      </p:sp>
      <p:sp>
        <p:nvSpPr>
          <p:cNvPr id="58" name="Text Box 2">
            <a:extLst>
              <a:ext uri="{FF2B5EF4-FFF2-40B4-BE49-F238E27FC236}">
                <a16:creationId xmlns:a16="http://schemas.microsoft.com/office/drawing/2014/main" id="{3277D1C8-2AA1-44A9-A29B-17C127A23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1538" y="7747882"/>
            <a:ext cx="2105025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endParaRPr lang="en-US" sz="1000" b="1" dirty="0">
              <a:effectLst/>
              <a:latin typeface="Century Gothic" panose="020B0502020202020204" pitchFamily="34" charset="0"/>
              <a:ea typeface="Comfortaa"/>
              <a:cs typeface="Comfortaa"/>
            </a:endParaRPr>
          </a:p>
          <a:p>
            <a:pPr algn="ctr">
              <a:spcAft>
                <a:spcPts val="0"/>
              </a:spcAft>
            </a:pPr>
            <a:r>
              <a:rPr lang="en-US" sz="1000" b="1" dirty="0">
                <a:effectLst/>
                <a:latin typeface="Century Gothic" panose="020B0502020202020204" pitchFamily="34" charset="0"/>
                <a:ea typeface="Comfortaa"/>
                <a:cs typeface="Comfortaa"/>
              </a:rPr>
              <a:t>Summer 2  - A Novel</a:t>
            </a:r>
          </a:p>
          <a:p>
            <a:pPr algn="ctr">
              <a:spcAft>
                <a:spcPts val="0"/>
              </a:spcAft>
            </a:pPr>
            <a:r>
              <a:rPr lang="en-US" sz="1000" dirty="0">
                <a:latin typeface="Century Gothic" panose="020B0502020202020204" pitchFamily="34" charset="0"/>
                <a:ea typeface="Comfortaa"/>
                <a:cs typeface="Comfortaa"/>
              </a:rPr>
              <a:t>Reading a novel for pleasure with close reading activities to develop implicit and explicit understanding</a:t>
            </a:r>
          </a:p>
          <a:p>
            <a:pPr algn="ctr">
              <a:spcAft>
                <a:spcPts val="0"/>
              </a:spcAft>
            </a:pPr>
            <a:r>
              <a:rPr lang="en-US" sz="1000" dirty="0">
                <a:effectLst/>
                <a:latin typeface="Century Gothic" panose="020B0502020202020204" pitchFamily="34" charset="0"/>
                <a:ea typeface="Comfortaa"/>
                <a:cs typeface="Comfortaa"/>
              </a:rPr>
              <a:t>Links with paper 2 – non fiction writing</a:t>
            </a:r>
            <a:endParaRPr lang="en-GB" sz="1100" dirty="0">
              <a:effectLst/>
              <a:latin typeface="Comfortaa"/>
              <a:ea typeface="Comfortaa"/>
              <a:cs typeface="Comfortaa"/>
            </a:endParaRPr>
          </a:p>
        </p:txBody>
      </p:sp>
      <p:sp>
        <p:nvSpPr>
          <p:cNvPr id="61" name="Text Box 2">
            <a:extLst>
              <a:ext uri="{FF2B5EF4-FFF2-40B4-BE49-F238E27FC236}">
                <a16:creationId xmlns:a16="http://schemas.microsoft.com/office/drawing/2014/main" id="{811736C0-6067-4241-B929-371E740C4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8415" y="4613616"/>
            <a:ext cx="2475534" cy="20619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Autumn 1  NEW ARRIVALS (Paper 1)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Baseline – Creative writing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Identifying and summarizing key information and appropriate comments using, ‘The Landlady’ Roald Dahl and/or ‘Brick Lane’ by Monica Ali, ‘Small Island’ by Andrea Levy and ‘The Kite Runner’ by Khalid Hosseini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Half-term assessment: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Year 10 – June 2017 Q1-4</a:t>
            </a:r>
          </a:p>
        </p:txBody>
      </p:sp>
      <p:sp>
        <p:nvSpPr>
          <p:cNvPr id="64" name="Text Box 2">
            <a:extLst>
              <a:ext uri="{FF2B5EF4-FFF2-40B4-BE49-F238E27FC236}">
                <a16:creationId xmlns:a16="http://schemas.microsoft.com/office/drawing/2014/main" id="{6C1B09BF-A44C-4B76-8AED-F2B9FC86C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76" y="4546226"/>
            <a:ext cx="3090136" cy="26705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Autumn 2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Q5 – Write a story about someone arriving somewhere new.</a:t>
            </a:r>
          </a:p>
          <a:p>
            <a:pPr algn="ctr">
              <a:spcAft>
                <a:spcPts val="0"/>
              </a:spcAft>
            </a:pPr>
            <a:endParaRPr lang="en-US" sz="1200" b="1" dirty="0">
              <a:latin typeface="Calibri" panose="020F0502020204030204" pitchFamily="34" charset="0"/>
              <a:ea typeface="Comfortaa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EDUCATION (Intro to Paper 2)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Knife Crime task to baseline writing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Developing non-fiction reading, learning to summarize and read for implicit meaning with a focus on 19</a:t>
            </a:r>
            <a:r>
              <a:rPr lang="en-US" sz="1200" baseline="300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th</a:t>
            </a: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 Century 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Use of articles about schools in the past and in the present</a:t>
            </a:r>
            <a:endParaRPr lang="en-US" sz="1200" b="1" dirty="0">
              <a:latin typeface="Calibri" panose="020F0502020204030204" pitchFamily="34" charset="0"/>
              <a:ea typeface="Comfortaa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Complete Q1-4 of past paper.</a:t>
            </a:r>
          </a:p>
          <a:p>
            <a:pPr algn="ctr">
              <a:spcAft>
                <a:spcPts val="0"/>
              </a:spcAft>
            </a:pPr>
            <a:endParaRPr lang="en-US" sz="1200" dirty="0">
              <a:ea typeface="Comfortaa"/>
              <a:cs typeface="Comfortaa"/>
            </a:endParaRPr>
          </a:p>
        </p:txBody>
      </p:sp>
      <p:sp>
        <p:nvSpPr>
          <p:cNvPr id="65" name="Text Box 2">
            <a:extLst>
              <a:ext uri="{FF2B5EF4-FFF2-40B4-BE49-F238E27FC236}">
                <a16:creationId xmlns:a16="http://schemas.microsoft.com/office/drawing/2014/main" id="{C536DA59-2DB5-491D-806D-39CAAF4B9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37" y="2359782"/>
            <a:ext cx="2184402" cy="1552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Comfortaa"/>
                <a:cs typeface="Comfortaa"/>
              </a:rPr>
              <a:t>Spring 2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ea typeface="Comfortaa"/>
                <a:cs typeface="Comfortaa"/>
              </a:rPr>
              <a:t>Fantasy Writing</a:t>
            </a:r>
          </a:p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ea typeface="Comfortaa"/>
                <a:cs typeface="Comfortaa"/>
              </a:rPr>
              <a:t>(Paper 1)</a:t>
            </a:r>
          </a:p>
          <a:p>
            <a:pPr algn="ctr">
              <a:spcAft>
                <a:spcPts val="0"/>
              </a:spcAft>
            </a:pPr>
            <a:r>
              <a:rPr lang="en-GB" sz="1200" b="1" dirty="0">
                <a:ea typeface="Comfortaa"/>
                <a:cs typeface="Comfortaa"/>
              </a:rPr>
              <a:t>Sport</a:t>
            </a:r>
          </a:p>
          <a:p>
            <a:pPr algn="ctr">
              <a:spcAft>
                <a:spcPts val="0"/>
              </a:spcAft>
            </a:pPr>
            <a:r>
              <a:rPr lang="en-GB" sz="1200" dirty="0">
                <a:ea typeface="Comfortaa"/>
                <a:cs typeface="Comfortaa"/>
              </a:rPr>
              <a:t>(Paper 2)</a:t>
            </a:r>
          </a:p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ea typeface="Comfortaa"/>
                <a:cs typeface="Comfortaa"/>
              </a:rPr>
              <a:t>Reinforcement of writing and reading t</a:t>
            </a:r>
            <a:r>
              <a:rPr lang="en-GB" sz="1200" dirty="0">
                <a:ea typeface="Comfortaa"/>
                <a:cs typeface="Comfortaa"/>
              </a:rPr>
              <a:t>echniques and exam preparation</a:t>
            </a:r>
            <a:endParaRPr lang="en-GB" sz="1200" dirty="0">
              <a:effectLst/>
              <a:ea typeface="Comfortaa"/>
              <a:cs typeface="Comfortaa"/>
            </a:endParaRPr>
          </a:p>
        </p:txBody>
      </p:sp>
      <p:sp>
        <p:nvSpPr>
          <p:cNvPr id="66" name="Text Box 2">
            <a:extLst>
              <a:ext uri="{FF2B5EF4-FFF2-40B4-BE49-F238E27FC236}">
                <a16:creationId xmlns:a16="http://schemas.microsoft.com/office/drawing/2014/main" id="{682DB7AA-7472-460D-8856-601F72716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929" y="2276486"/>
            <a:ext cx="2458561" cy="22545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Autumn 2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Q5 – Write a story about someone arriving somewhere new.</a:t>
            </a:r>
          </a:p>
          <a:p>
            <a:pPr algn="ctr">
              <a:spcAft>
                <a:spcPts val="0"/>
              </a:spcAft>
            </a:pPr>
            <a:endParaRPr lang="en-US" sz="1200" b="1" dirty="0">
              <a:latin typeface="Calibri" panose="020F0502020204030204" pitchFamily="34" charset="0"/>
              <a:ea typeface="Comfortaa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EDUCATION (Intro to Paper 2)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Knife Crime task to baseline writing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Developing non-fiction reading, summarizing </a:t>
            </a:r>
            <a:r>
              <a:rPr lang="en-US" sz="120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and evaluating with </a:t>
            </a: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a focus on 19</a:t>
            </a:r>
            <a:r>
              <a:rPr lang="en-US" sz="1200" baseline="300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th</a:t>
            </a: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 Century 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Use of articles about schools in the past and in the present</a:t>
            </a:r>
            <a:endParaRPr lang="en-US" sz="1200" b="1" dirty="0">
              <a:latin typeface="Calibri" panose="020F0502020204030204" pitchFamily="34" charset="0"/>
              <a:ea typeface="Comfortaa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Calibri" panose="020F0502020204030204" pitchFamily="34" charset="0"/>
                <a:ea typeface="Comfortaa"/>
                <a:cs typeface="Calibri" panose="020F0502020204030204" pitchFamily="34" charset="0"/>
              </a:rPr>
              <a:t>Complete Q1-4 of past paper.</a:t>
            </a:r>
          </a:p>
        </p:txBody>
      </p:sp>
      <p:sp>
        <p:nvSpPr>
          <p:cNvPr id="67" name="Text Box 2">
            <a:extLst>
              <a:ext uri="{FF2B5EF4-FFF2-40B4-BE49-F238E27FC236}">
                <a16:creationId xmlns:a16="http://schemas.microsoft.com/office/drawing/2014/main" id="{8C6CED92-CEC5-46EB-8279-22B100ACE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6335" y="966266"/>
            <a:ext cx="1857375" cy="1333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06680" marR="24130" indent="1270" algn="ctr">
              <a:lnSpc>
                <a:spcPct val="76000"/>
              </a:lnSpc>
              <a:spcBef>
                <a:spcPts val="95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omfortaa"/>
                <a:cs typeface="Comfortaa"/>
              </a:rPr>
              <a:t>Summer 1</a:t>
            </a:r>
          </a:p>
          <a:p>
            <a:pPr marL="106680" marR="24130" indent="1270" algn="ctr">
              <a:lnSpc>
                <a:spcPct val="76000"/>
              </a:lnSpc>
              <a:spcBef>
                <a:spcPts val="95"/>
              </a:spcBef>
              <a:spcAft>
                <a:spcPts val="0"/>
              </a:spcAft>
            </a:pPr>
            <a:r>
              <a:rPr lang="en-US" sz="1200" dirty="0">
                <a:effectLst/>
                <a:ea typeface="Comfortaa"/>
                <a:cs typeface="Comfortaa"/>
              </a:rPr>
              <a:t> </a:t>
            </a:r>
            <a:endParaRPr lang="en-GB" sz="1200" dirty="0">
              <a:effectLst/>
              <a:ea typeface="Comfortaa"/>
              <a:cs typeface="Comfortaa"/>
            </a:endParaRPr>
          </a:p>
          <a:p>
            <a:pPr>
              <a:spcAft>
                <a:spcPts val="0"/>
              </a:spcAft>
            </a:pPr>
            <a:r>
              <a:rPr lang="en-US" sz="1000" b="0" dirty="0">
                <a:effectLst/>
                <a:latin typeface="Century Gothic" panose="020B0502020202020204" pitchFamily="34" charset="0"/>
                <a:ea typeface="Comfortaa"/>
                <a:cs typeface="Comfortaa"/>
              </a:rPr>
              <a:t> </a:t>
            </a:r>
            <a:r>
              <a:rPr lang="en-US" sz="1200" b="1" dirty="0">
                <a:effectLst/>
                <a:latin typeface="+mj-lt"/>
                <a:ea typeface="Comfortaa"/>
                <a:cs typeface="Comfortaa"/>
              </a:rPr>
              <a:t>Final Preparation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+mj-lt"/>
                <a:ea typeface="Comfortaa"/>
                <a:cs typeface="Comfortaa"/>
              </a:rPr>
              <a:t>Individual focus on exam skills with practising exam technique and timings.</a:t>
            </a:r>
          </a:p>
          <a:p>
            <a:pPr>
              <a:spcAft>
                <a:spcPts val="0"/>
              </a:spcAft>
            </a:pPr>
            <a:endParaRPr lang="en-GB" sz="1200" dirty="0">
              <a:effectLst/>
              <a:latin typeface="+mj-lt"/>
              <a:ea typeface="Comfortaa"/>
              <a:cs typeface="Comfortaa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+mj-lt"/>
                <a:ea typeface="Comfortaa"/>
                <a:cs typeface="Comfortaa"/>
              </a:rPr>
              <a:t> </a:t>
            </a:r>
            <a:endParaRPr lang="en-GB" sz="1200" dirty="0">
              <a:effectLst/>
              <a:latin typeface="+mj-lt"/>
              <a:ea typeface="Comfortaa"/>
              <a:cs typeface="Comfortaa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057551E7-5AAF-4F7E-95DB-5E913F7B8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652" y="1074415"/>
            <a:ext cx="19145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dirty="0">
                <a:effectLst/>
                <a:latin typeface="Century Gothic" panose="020B0502020202020204" pitchFamily="34" charset="0"/>
                <a:ea typeface="Comfortaa"/>
                <a:cs typeface="Comfortaa"/>
              </a:rPr>
              <a:t>Summer 2 GCSEs</a:t>
            </a:r>
            <a:endParaRPr lang="en-GB" sz="1100" dirty="0">
              <a:effectLst/>
              <a:latin typeface="Comfortaa"/>
              <a:ea typeface="Comfortaa"/>
              <a:cs typeface="Comfortaa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70AC474-2A41-4F12-AEE2-357D7D6F197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910" y="24701"/>
            <a:ext cx="3939300" cy="876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AA9554-6A1E-4D7A-B2F6-F52B40860D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4138" y="1214135"/>
            <a:ext cx="1219306" cy="122540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EC8F29D-6C06-401C-B0CB-94615710CE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658" y="350430"/>
            <a:ext cx="737680" cy="53649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EC2515D-74E8-4914-AD49-7148FA077E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2118" y="2443191"/>
            <a:ext cx="737680" cy="62175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E43A4E9-DE7C-4BF2-AEF1-DBC3704396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08260" y="6807123"/>
            <a:ext cx="731583" cy="63120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CB83022-337A-4910-A572-B9933C6FBC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9745" y="8969677"/>
            <a:ext cx="731583" cy="65157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4BB49AF-C344-49BD-BA59-DDEAB04321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01077" y="13382800"/>
            <a:ext cx="731583" cy="6523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C39885-6543-4687-B926-B137312CBE15}"/>
              </a:ext>
            </a:extLst>
          </p:cNvPr>
          <p:cNvSpPr txBox="1"/>
          <p:nvPr/>
        </p:nvSpPr>
        <p:spPr>
          <a:xfrm>
            <a:off x="155576" y="13891729"/>
            <a:ext cx="1124418" cy="1285737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400" b="1" i="1" dirty="0"/>
              <a:t>LITERATURE ‘Macbeth’ and  ‘A Christmas Carol</a:t>
            </a:r>
            <a:r>
              <a:rPr lang="en-GB" dirty="0"/>
              <a:t>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C174E8-B848-4EDC-9AB2-3A24AA4F4E9F}"/>
              </a:ext>
            </a:extLst>
          </p:cNvPr>
          <p:cNvSpPr txBox="1"/>
          <p:nvPr/>
        </p:nvSpPr>
        <p:spPr>
          <a:xfrm>
            <a:off x="324272" y="10924887"/>
            <a:ext cx="1362459" cy="646331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LITERATURE</a:t>
            </a:r>
          </a:p>
          <a:p>
            <a:r>
              <a:rPr lang="en-GB" sz="1200" b="1" dirty="0"/>
              <a:t>‘An Inspector Calls’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6ACB52-1C3E-41FB-856F-D0F6C36377D0}"/>
              </a:ext>
            </a:extLst>
          </p:cNvPr>
          <p:cNvSpPr txBox="1"/>
          <p:nvPr/>
        </p:nvSpPr>
        <p:spPr>
          <a:xfrm>
            <a:off x="529566" y="9242941"/>
            <a:ext cx="1065166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POETRY</a:t>
            </a:r>
          </a:p>
          <a:p>
            <a:r>
              <a:rPr lang="en-GB" sz="1200" b="1" dirty="0"/>
              <a:t>AQA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FE17C88-AC74-4673-B2A2-ED096B068B4A}"/>
              </a:ext>
            </a:extLst>
          </p:cNvPr>
          <p:cNvSpPr txBox="1"/>
          <p:nvPr/>
        </p:nvSpPr>
        <p:spPr>
          <a:xfrm>
            <a:off x="95889" y="5209769"/>
            <a:ext cx="1124418" cy="1285737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400" b="1" i="1" dirty="0"/>
              <a:t>LITERATURE ‘Macbeth’ and  ‘A Christmas Carol</a:t>
            </a:r>
            <a:r>
              <a:rPr lang="en-GB" dirty="0"/>
              <a:t>’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3B22BD-7F00-4A43-A7E5-4247C612BD96}"/>
              </a:ext>
            </a:extLst>
          </p:cNvPr>
          <p:cNvSpPr txBox="1"/>
          <p:nvPr/>
        </p:nvSpPr>
        <p:spPr>
          <a:xfrm>
            <a:off x="8040032" y="2954619"/>
            <a:ext cx="1362459" cy="646331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LITERATURE</a:t>
            </a:r>
          </a:p>
          <a:p>
            <a:r>
              <a:rPr lang="en-GB" sz="1200" b="1" dirty="0"/>
              <a:t>‘An Inspector Calls’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E5FE3F3-5D34-4B7A-8E8C-D776A0C18458}"/>
              </a:ext>
            </a:extLst>
          </p:cNvPr>
          <p:cNvSpPr txBox="1"/>
          <p:nvPr/>
        </p:nvSpPr>
        <p:spPr>
          <a:xfrm>
            <a:off x="206970" y="2802742"/>
            <a:ext cx="1065166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POETRY</a:t>
            </a:r>
          </a:p>
          <a:p>
            <a:r>
              <a:rPr lang="en-GB" sz="1200" b="1" dirty="0"/>
              <a:t>AQA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D7EE48B-0796-490F-9843-102018C7C9B8}"/>
              </a:ext>
            </a:extLst>
          </p:cNvPr>
          <p:cNvSpPr txBox="1"/>
          <p:nvPr/>
        </p:nvSpPr>
        <p:spPr>
          <a:xfrm>
            <a:off x="7049655" y="1511571"/>
            <a:ext cx="1065166" cy="276999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REVISION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7B9223-FA16-4142-BE2D-BFDAEF25BE67}"/>
              </a:ext>
            </a:extLst>
          </p:cNvPr>
          <p:cNvSpPr txBox="1"/>
          <p:nvPr/>
        </p:nvSpPr>
        <p:spPr>
          <a:xfrm>
            <a:off x="5149361" y="7150039"/>
            <a:ext cx="3315442" cy="338554"/>
          </a:xfrm>
          <a:prstGeom prst="rect">
            <a:avLst/>
          </a:prstGeom>
          <a:solidFill>
            <a:srgbClr val="F8B30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ACCESS ARRANGEMENTS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8EE21A-4510-46D6-98BF-DFF1CF457B27}"/>
              </a:ext>
            </a:extLst>
          </p:cNvPr>
          <p:cNvSpPr txBox="1"/>
          <p:nvPr/>
        </p:nvSpPr>
        <p:spPr>
          <a:xfrm rot="16200000">
            <a:off x="-2714886" y="8411994"/>
            <a:ext cx="14660653" cy="4239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Spelling Punctuation and Grammar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0732301-75B8-44C2-B1B5-88F851960BBA}"/>
              </a:ext>
            </a:extLst>
          </p:cNvPr>
          <p:cNvSpPr txBox="1"/>
          <p:nvPr/>
        </p:nvSpPr>
        <p:spPr>
          <a:xfrm rot="16200000">
            <a:off x="-2182725" y="8499753"/>
            <a:ext cx="14756382" cy="4239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Literacy and SEMH support for students according to need</a:t>
            </a:r>
          </a:p>
        </p:txBody>
      </p:sp>
      <p:pic>
        <p:nvPicPr>
          <p:cNvPr id="1026" name="Picture 2" descr="Revealed: the ruthless power seekers of ancient Rome who inspired Lady  Macbeth | History books | The Guardian">
            <a:extLst>
              <a:ext uri="{FF2B5EF4-FFF2-40B4-BE49-F238E27FC236}">
                <a16:creationId xmlns:a16="http://schemas.microsoft.com/office/drawing/2014/main" id="{E94F80A8-D45D-48A2-B92F-2731700FA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9" y="6997443"/>
            <a:ext cx="1728545" cy="172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arlotte Brontë - Jane Eyre, Books &amp; Quotes - Biography">
            <a:extLst>
              <a:ext uri="{FF2B5EF4-FFF2-40B4-BE49-F238E27FC236}">
                <a16:creationId xmlns:a16="http://schemas.microsoft.com/office/drawing/2014/main" id="{D17D6811-1C85-4C31-97BD-3F8E3D6B4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75" y="9163816"/>
            <a:ext cx="1951003" cy="195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BB32533-3569-4ABB-A762-23A1BF291FB4}"/>
              </a:ext>
            </a:extLst>
          </p:cNvPr>
          <p:cNvCxnSpPr>
            <a:cxnSpLocks/>
          </p:cNvCxnSpPr>
          <p:nvPr/>
        </p:nvCxnSpPr>
        <p:spPr>
          <a:xfrm flipH="1" flipV="1">
            <a:off x="2145204" y="10026925"/>
            <a:ext cx="1428185" cy="299817"/>
          </a:xfrm>
          <a:prstGeom prst="straightConnector1">
            <a:avLst/>
          </a:prstGeom>
          <a:ln w="7620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156769DE84B444B62F9DA1FC08C3F3" ma:contentTypeVersion="13" ma:contentTypeDescription="Create a new document." ma:contentTypeScope="" ma:versionID="c96d136359b47a1f2160af1eb42d5e36">
  <xsd:schema xmlns:xsd="http://www.w3.org/2001/XMLSchema" xmlns:xs="http://www.w3.org/2001/XMLSchema" xmlns:p="http://schemas.microsoft.com/office/2006/metadata/properties" xmlns:ns3="b4f792d6-936a-4944-b9e7-ff69714fd487" xmlns:ns4="864076f3-8143-4ccd-acc1-f9e404fc3590" targetNamespace="http://schemas.microsoft.com/office/2006/metadata/properties" ma:root="true" ma:fieldsID="a25ffcbf014c9da3e8524bc1530811c1" ns3:_="" ns4:_="">
    <xsd:import namespace="b4f792d6-936a-4944-b9e7-ff69714fd487"/>
    <xsd:import namespace="864076f3-8143-4ccd-acc1-f9e404fc35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f792d6-936a-4944-b9e7-ff69714fd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076f3-8143-4ccd-acc1-f9e404fc359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102F84-EFCD-494C-B001-AD6A92EB7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f792d6-936a-4944-b9e7-ff69714fd487"/>
    <ds:schemaRef ds:uri="864076f3-8143-4ccd-acc1-f9e404fc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610D89-0B5F-46E3-B2C7-BFA88FFFA5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713592-6A9D-48C0-B6D9-3E5AC5FAEBD0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864076f3-8143-4ccd-acc1-f9e404fc3590"/>
    <ds:schemaRef ds:uri="b4f792d6-936a-4944-b9e7-ff69714fd48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12454</TotalTime>
  <Words>625</Words>
  <Application>Microsoft Office PowerPoint</Application>
  <PresentationFormat>Custom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Century Gothic</vt:lpstr>
      <vt:lpstr>Comfortaa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Janette M Bissell</dc:creator>
  <cp:lastModifiedBy>Clarissa Norrington</cp:lastModifiedBy>
  <cp:revision>302</cp:revision>
  <cp:lastPrinted>2022-09-23T08:48:53Z</cp:lastPrinted>
  <dcterms:created xsi:type="dcterms:W3CDTF">2018-02-08T08:28:53Z</dcterms:created>
  <dcterms:modified xsi:type="dcterms:W3CDTF">2022-11-04T15:57:36Z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0x01010067156769DE84B444B62F9DA1FC08C3F3</vt:lpwstr>
  </property>
</Properties>
</file>