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4"/>
  </p:sldMasterIdLst>
  <p:notesMasterIdLst>
    <p:notesMasterId r:id="rId6"/>
  </p:notesMasterIdLst>
  <p:sldIdLst>
    <p:sldId id="256" r:id="rId5"/>
  </p:sldIdLst>
  <p:sldSz cx="9720263" cy="17640300"/>
  <p:notesSz cx="6797675" cy="9926638"/>
  <p:defaultTextStyle>
    <a:defPPr>
      <a:defRPr lang="en-US"/>
    </a:defPPr>
    <a:lvl1pPr marL="0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1pPr>
    <a:lvl2pPr marL="547237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2pPr>
    <a:lvl3pPr marL="1094475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3pPr>
    <a:lvl4pPr marL="1641713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4pPr>
    <a:lvl5pPr marL="2188951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5pPr>
    <a:lvl6pPr marL="2736188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6pPr>
    <a:lvl7pPr marL="3283426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7pPr>
    <a:lvl8pPr marL="3830663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8pPr>
    <a:lvl9pPr marL="4377902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B308"/>
    <a:srgbClr val="FF00FF"/>
    <a:srgbClr val="144856"/>
    <a:srgbClr val="175A68"/>
    <a:srgbClr val="FE5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0000" autoAdjust="0"/>
    <p:restoredTop sz="95833" autoAdjust="0"/>
  </p:normalViewPr>
  <p:slideViewPr>
    <p:cSldViewPr snapToGrid="0">
      <p:cViewPr>
        <p:scale>
          <a:sx n="100" d="100"/>
          <a:sy n="100" d="100"/>
        </p:scale>
        <p:origin x="756" y="-5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7EA94C-77A3-2040-8584-2856F8330D11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76500" y="1241425"/>
            <a:ext cx="18446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0A575A-FE42-F34E-BE8D-35435E3FE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87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1pPr>
    <a:lvl2pPr marL="465338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2pPr>
    <a:lvl3pPr marL="930676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3pPr>
    <a:lvl4pPr marL="1396014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4pPr>
    <a:lvl5pPr marL="1861353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5pPr>
    <a:lvl6pPr marL="2326691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6pPr>
    <a:lvl7pPr marL="2792029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7pPr>
    <a:lvl8pPr marL="3257367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8pPr>
    <a:lvl9pPr marL="3722705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476500" y="1241425"/>
            <a:ext cx="184467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A575A-FE42-F34E-BE8D-35435E3FEA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475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9020" y="2886967"/>
            <a:ext cx="8262224" cy="6141438"/>
          </a:xfrm>
        </p:spPr>
        <p:txBody>
          <a:bodyPr anchor="b"/>
          <a:lstStyle>
            <a:lvl1pPr algn="ctr"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5033" y="9265242"/>
            <a:ext cx="7290197" cy="4258988"/>
          </a:xfrm>
        </p:spPr>
        <p:txBody>
          <a:bodyPr/>
          <a:lstStyle>
            <a:lvl1pPr marL="0" indent="0" algn="ctr">
              <a:buNone/>
              <a:defRPr sz="2551"/>
            </a:lvl1pPr>
            <a:lvl2pPr marL="486004" indent="0" algn="ctr">
              <a:buNone/>
              <a:defRPr sz="2126"/>
            </a:lvl2pPr>
            <a:lvl3pPr marL="972007" indent="0" algn="ctr">
              <a:buNone/>
              <a:defRPr sz="1913"/>
            </a:lvl3pPr>
            <a:lvl4pPr marL="1458011" indent="0" algn="ctr">
              <a:buNone/>
              <a:defRPr sz="1701"/>
            </a:lvl4pPr>
            <a:lvl5pPr marL="1944014" indent="0" algn="ctr">
              <a:buNone/>
              <a:defRPr sz="1701"/>
            </a:lvl5pPr>
            <a:lvl6pPr marL="2430018" indent="0" algn="ctr">
              <a:buNone/>
              <a:defRPr sz="1701"/>
            </a:lvl6pPr>
            <a:lvl7pPr marL="2916022" indent="0" algn="ctr">
              <a:buNone/>
              <a:defRPr sz="1701"/>
            </a:lvl7pPr>
            <a:lvl8pPr marL="3402025" indent="0" algn="ctr">
              <a:buNone/>
              <a:defRPr sz="1701"/>
            </a:lvl8pPr>
            <a:lvl9pPr marL="3888029" indent="0" algn="ctr">
              <a:buNone/>
              <a:defRPr sz="170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83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885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6064" y="939183"/>
            <a:ext cx="2095932" cy="149493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8269" y="939183"/>
            <a:ext cx="6166292" cy="1494933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78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520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206" y="4397830"/>
            <a:ext cx="8383727" cy="7337874"/>
          </a:xfrm>
        </p:spPr>
        <p:txBody>
          <a:bodyPr anchor="b"/>
          <a:lstStyle>
            <a:lvl1pPr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206" y="11805123"/>
            <a:ext cx="8383727" cy="3858814"/>
          </a:xfrm>
        </p:spPr>
        <p:txBody>
          <a:bodyPr/>
          <a:lstStyle>
            <a:lvl1pPr marL="0" indent="0">
              <a:buNone/>
              <a:defRPr sz="2551">
                <a:solidFill>
                  <a:schemeClr val="tx1"/>
                </a:solidFill>
              </a:defRPr>
            </a:lvl1pPr>
            <a:lvl2pPr marL="486004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2pPr>
            <a:lvl3pPr marL="972007" indent="0">
              <a:buNone/>
              <a:defRPr sz="1913">
                <a:solidFill>
                  <a:schemeClr val="tx1">
                    <a:tint val="75000"/>
                  </a:schemeClr>
                </a:solidFill>
              </a:defRPr>
            </a:lvl3pPr>
            <a:lvl4pPr marL="1458011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4pPr>
            <a:lvl5pPr marL="1944014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5pPr>
            <a:lvl6pPr marL="243001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6pPr>
            <a:lvl7pPr marL="2916022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7pPr>
            <a:lvl8pPr marL="3402025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8pPr>
            <a:lvl9pPr marL="388802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705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8268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0883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587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939186"/>
            <a:ext cx="8383727" cy="340964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535" y="4324325"/>
            <a:ext cx="4112126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9535" y="6443610"/>
            <a:ext cx="4112126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0884" y="4324325"/>
            <a:ext cx="4132378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0884" y="6443610"/>
            <a:ext cx="4132378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038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762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8011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2378" y="2539880"/>
            <a:ext cx="4920883" cy="12536047"/>
          </a:xfrm>
        </p:spPr>
        <p:txBody>
          <a:bodyPr/>
          <a:lstStyle>
            <a:lvl1pPr>
              <a:defRPr sz="3402"/>
            </a:lvl1pPr>
            <a:lvl2pPr>
              <a:defRPr sz="2976"/>
            </a:lvl2pPr>
            <a:lvl3pPr>
              <a:defRPr sz="2551"/>
            </a:lvl3pPr>
            <a:lvl4pPr>
              <a:defRPr sz="2126"/>
            </a:lvl4pPr>
            <a:lvl5pPr>
              <a:defRPr sz="2126"/>
            </a:lvl5pPr>
            <a:lvl6pPr>
              <a:defRPr sz="2126"/>
            </a:lvl6pPr>
            <a:lvl7pPr>
              <a:defRPr sz="2126"/>
            </a:lvl7pPr>
            <a:lvl8pPr>
              <a:defRPr sz="2126"/>
            </a:lvl8pPr>
            <a:lvl9pPr>
              <a:defRPr sz="2126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296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32378" y="2539880"/>
            <a:ext cx="4920883" cy="12536047"/>
          </a:xfrm>
        </p:spPr>
        <p:txBody>
          <a:bodyPr anchor="t"/>
          <a:lstStyle>
            <a:lvl1pPr marL="0" indent="0">
              <a:buNone/>
              <a:defRPr sz="3402"/>
            </a:lvl1pPr>
            <a:lvl2pPr marL="486004" indent="0">
              <a:buNone/>
              <a:defRPr sz="2976"/>
            </a:lvl2pPr>
            <a:lvl3pPr marL="972007" indent="0">
              <a:buNone/>
              <a:defRPr sz="2551"/>
            </a:lvl3pPr>
            <a:lvl4pPr marL="1458011" indent="0">
              <a:buNone/>
              <a:defRPr sz="2126"/>
            </a:lvl4pPr>
            <a:lvl5pPr marL="1944014" indent="0">
              <a:buNone/>
              <a:defRPr sz="2126"/>
            </a:lvl5pPr>
            <a:lvl6pPr marL="2430018" indent="0">
              <a:buNone/>
              <a:defRPr sz="2126"/>
            </a:lvl6pPr>
            <a:lvl7pPr marL="2916022" indent="0">
              <a:buNone/>
              <a:defRPr sz="2126"/>
            </a:lvl7pPr>
            <a:lvl8pPr marL="3402025" indent="0">
              <a:buNone/>
              <a:defRPr sz="2126"/>
            </a:lvl8pPr>
            <a:lvl9pPr marL="3888029" indent="0">
              <a:buNone/>
              <a:defRPr sz="212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055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8268" y="939186"/>
            <a:ext cx="8383727" cy="34096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8268" y="4695913"/>
            <a:ext cx="8383727" cy="11192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CC7FA-4DC8-4AC2-8BC3-7D8537098B71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232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72007" rtl="0" eaLnBrk="1" latinLnBrk="0" hangingPunct="1">
        <a:lnSpc>
          <a:spcPct val="90000"/>
        </a:lnSpc>
        <a:spcBef>
          <a:spcPct val="0"/>
        </a:spcBef>
        <a:buNone/>
        <a:defRPr sz="467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002" indent="-243002" algn="l" defTabSz="972007" rtl="0" eaLnBrk="1" latinLnBrk="0" hangingPunct="1">
        <a:lnSpc>
          <a:spcPct val="90000"/>
        </a:lnSpc>
        <a:spcBef>
          <a:spcPts val="1063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1pPr>
      <a:lvl2pPr marL="729005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551" kern="1200">
          <a:solidFill>
            <a:schemeClr val="tx1"/>
          </a:solidFill>
          <a:latin typeface="+mn-lt"/>
          <a:ea typeface="+mn-ea"/>
          <a:cs typeface="+mn-cs"/>
        </a:defRPr>
      </a:lvl2pPr>
      <a:lvl3pPr marL="1215009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3pPr>
      <a:lvl4pPr marL="170101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2187016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315902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645027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4131031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1pPr>
      <a:lvl2pPr marL="48600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2pPr>
      <a:lvl3pPr marL="972007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3pPr>
      <a:lvl4pPr marL="1458011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194401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430018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2916022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402025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3888029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jpeg"/><Relationship Id="rId5" Type="http://schemas.openxmlformats.org/officeDocument/2006/relationships/image" Target="../media/image3.pn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19DE67D3-B732-4135-A539-4B788A9FA1F7}"/>
              </a:ext>
            </a:extLst>
          </p:cNvPr>
          <p:cNvCxnSpPr>
            <a:cxnSpLocks/>
          </p:cNvCxnSpPr>
          <p:nvPr/>
        </p:nvCxnSpPr>
        <p:spPr>
          <a:xfrm flipV="1">
            <a:off x="3153754" y="3130006"/>
            <a:ext cx="2241380" cy="170878"/>
          </a:xfrm>
          <a:prstGeom prst="straightConnector1">
            <a:avLst/>
          </a:prstGeom>
          <a:ln w="76200">
            <a:solidFill>
              <a:srgbClr val="C0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7E0B3915-4925-434C-B4CC-47897E06E5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73589" y="4686705"/>
            <a:ext cx="735345" cy="582793"/>
          </a:xfrm>
          <a:prstGeom prst="rect">
            <a:avLst/>
          </a:prstGeom>
        </p:spPr>
      </p:pic>
      <p:sp>
        <p:nvSpPr>
          <p:cNvPr id="15" name="Block Arc 14">
            <a:extLst>
              <a:ext uri="{FF2B5EF4-FFF2-40B4-BE49-F238E27FC236}">
                <a16:creationId xmlns:a16="http://schemas.microsoft.com/office/drawing/2014/main" id="{D2F97453-494C-5746-8E17-4A67EE1BF309}"/>
              </a:ext>
            </a:extLst>
          </p:cNvPr>
          <p:cNvSpPr/>
          <p:nvPr/>
        </p:nvSpPr>
        <p:spPr>
          <a:xfrm rot="16200000">
            <a:off x="-98137" y="13673191"/>
            <a:ext cx="2780712" cy="2184400"/>
          </a:xfrm>
          <a:prstGeom prst="blockArc">
            <a:avLst>
              <a:gd name="adj1" fmla="val 10794188"/>
              <a:gd name="adj2" fmla="val 156513"/>
              <a:gd name="adj3" fmla="val 28217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361D24CC-941E-4C47-B0EC-E144352A4A74}"/>
              </a:ext>
            </a:extLst>
          </p:cNvPr>
          <p:cNvSpPr/>
          <p:nvPr/>
        </p:nvSpPr>
        <p:spPr>
          <a:xfrm>
            <a:off x="2078626" y="15546776"/>
            <a:ext cx="6575417" cy="61073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2" name="Block Arc 131">
            <a:extLst>
              <a:ext uri="{FF2B5EF4-FFF2-40B4-BE49-F238E27FC236}">
                <a16:creationId xmlns:a16="http://schemas.microsoft.com/office/drawing/2014/main" id="{2ABDDAA7-1330-5846-8957-036F466F9A01}"/>
              </a:ext>
            </a:extLst>
          </p:cNvPr>
          <p:cNvSpPr/>
          <p:nvPr/>
        </p:nvSpPr>
        <p:spPr>
          <a:xfrm rot="5400000" flipH="1">
            <a:off x="6425883" y="11424157"/>
            <a:ext cx="2847721" cy="2325134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8EE221F3-E29A-7E44-BA3E-4DDEF353168D}"/>
              </a:ext>
            </a:extLst>
          </p:cNvPr>
          <p:cNvSpPr/>
          <p:nvPr/>
        </p:nvSpPr>
        <p:spPr>
          <a:xfrm>
            <a:off x="1928849" y="13372106"/>
            <a:ext cx="6013151" cy="62184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BBA4EACD-79B2-9047-926C-4179677F6DF3}"/>
              </a:ext>
            </a:extLst>
          </p:cNvPr>
          <p:cNvSpPr/>
          <p:nvPr/>
        </p:nvSpPr>
        <p:spPr>
          <a:xfrm>
            <a:off x="2032661" y="11131055"/>
            <a:ext cx="5841604" cy="65497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Block Arc 135">
            <a:extLst>
              <a:ext uri="{FF2B5EF4-FFF2-40B4-BE49-F238E27FC236}">
                <a16:creationId xmlns:a16="http://schemas.microsoft.com/office/drawing/2014/main" id="{28EF7BC0-BD7F-BD4C-8DBE-13C9030B0FE6}"/>
              </a:ext>
            </a:extLst>
          </p:cNvPr>
          <p:cNvSpPr/>
          <p:nvPr/>
        </p:nvSpPr>
        <p:spPr>
          <a:xfrm rot="16200000">
            <a:off x="115968" y="9229259"/>
            <a:ext cx="2800986" cy="2229301"/>
          </a:xfrm>
          <a:prstGeom prst="blockArc">
            <a:avLst>
              <a:gd name="adj1" fmla="val 10532807"/>
              <a:gd name="adj2" fmla="val 263439"/>
              <a:gd name="adj3" fmla="val 28511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0" name="Block Arc 139">
            <a:extLst>
              <a:ext uri="{FF2B5EF4-FFF2-40B4-BE49-F238E27FC236}">
                <a16:creationId xmlns:a16="http://schemas.microsoft.com/office/drawing/2014/main" id="{E050A4CB-2DFF-4C43-B71B-CB7634BAF8C7}"/>
              </a:ext>
            </a:extLst>
          </p:cNvPr>
          <p:cNvSpPr/>
          <p:nvPr/>
        </p:nvSpPr>
        <p:spPr>
          <a:xfrm rot="5400000" flipH="1">
            <a:off x="6964954" y="7059976"/>
            <a:ext cx="2805423" cy="2287911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4ED9223C-B305-724C-860B-8788F8ED72BC}"/>
              </a:ext>
            </a:extLst>
          </p:cNvPr>
          <p:cNvSpPr/>
          <p:nvPr/>
        </p:nvSpPr>
        <p:spPr>
          <a:xfrm>
            <a:off x="2032660" y="8981637"/>
            <a:ext cx="5935711" cy="652772"/>
          </a:xfrm>
          <a:custGeom>
            <a:avLst/>
            <a:gdLst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42380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37185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1"/>
              <a:gd name="connsiteX1" fmla="*/ 5909338 w 5909338"/>
              <a:gd name="connsiteY1" fmla="*/ 0 h 642381"/>
              <a:gd name="connsiteX2" fmla="*/ 5831406 w 5909338"/>
              <a:gd name="connsiteY2" fmla="*/ 642381 h 642381"/>
              <a:gd name="connsiteX3" fmla="*/ 0 w 5909338"/>
              <a:gd name="connsiteY3" fmla="*/ 642380 h 642381"/>
              <a:gd name="connsiteX4" fmla="*/ 0 w 5909338"/>
              <a:gd name="connsiteY4" fmla="*/ 0 h 642381"/>
              <a:gd name="connsiteX0" fmla="*/ 0 w 5909338"/>
              <a:gd name="connsiteY0" fmla="*/ 0 h 652772"/>
              <a:gd name="connsiteX1" fmla="*/ 5909338 w 5909338"/>
              <a:gd name="connsiteY1" fmla="*/ 0 h 652772"/>
              <a:gd name="connsiteX2" fmla="*/ 5826211 w 5909338"/>
              <a:gd name="connsiteY2" fmla="*/ 652772 h 652772"/>
              <a:gd name="connsiteX3" fmla="*/ 0 w 5909338"/>
              <a:gd name="connsiteY3" fmla="*/ 642380 h 652772"/>
              <a:gd name="connsiteX4" fmla="*/ 0 w 5909338"/>
              <a:gd name="connsiteY4" fmla="*/ 0 h 65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9338" h="652772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5B6ECEE5-8B0A-BE49-88D6-380CCB5771D4}"/>
              </a:ext>
            </a:extLst>
          </p:cNvPr>
          <p:cNvSpPr/>
          <p:nvPr/>
        </p:nvSpPr>
        <p:spPr>
          <a:xfrm>
            <a:off x="1769401" y="6821733"/>
            <a:ext cx="6172599" cy="61739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Block Arc 142">
            <a:extLst>
              <a:ext uri="{FF2B5EF4-FFF2-40B4-BE49-F238E27FC236}">
                <a16:creationId xmlns:a16="http://schemas.microsoft.com/office/drawing/2014/main" id="{F9A4C65A-77AF-D444-B52E-87C937A7CC66}"/>
              </a:ext>
            </a:extLst>
          </p:cNvPr>
          <p:cNvSpPr/>
          <p:nvPr/>
        </p:nvSpPr>
        <p:spPr>
          <a:xfrm rot="16200000">
            <a:off x="395052" y="4935666"/>
            <a:ext cx="2763038" cy="2184400"/>
          </a:xfrm>
          <a:prstGeom prst="blockArc">
            <a:avLst>
              <a:gd name="adj1" fmla="val 10800000"/>
              <a:gd name="adj2" fmla="val 156513"/>
              <a:gd name="adj3" fmla="val 28217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4" name="Block Arc 213">
            <a:extLst>
              <a:ext uri="{FF2B5EF4-FFF2-40B4-BE49-F238E27FC236}">
                <a16:creationId xmlns:a16="http://schemas.microsoft.com/office/drawing/2014/main" id="{9BB00DD6-C4C4-7348-AD3E-28EAE4D8492B}"/>
              </a:ext>
            </a:extLst>
          </p:cNvPr>
          <p:cNvSpPr/>
          <p:nvPr/>
        </p:nvSpPr>
        <p:spPr>
          <a:xfrm rot="5400000" flipH="1">
            <a:off x="6976114" y="2776894"/>
            <a:ext cx="2800409" cy="2204310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19CB39D4-AD12-0B45-8E85-C9D1845FD3AE}"/>
              </a:ext>
            </a:extLst>
          </p:cNvPr>
          <p:cNvSpPr/>
          <p:nvPr/>
        </p:nvSpPr>
        <p:spPr>
          <a:xfrm>
            <a:off x="1811939" y="4650843"/>
            <a:ext cx="5733212" cy="60417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B5CF508-9F97-7344-A588-8737134FC758}"/>
              </a:ext>
            </a:extLst>
          </p:cNvPr>
          <p:cNvSpPr/>
          <p:nvPr/>
        </p:nvSpPr>
        <p:spPr>
          <a:xfrm>
            <a:off x="1993674" y="2353333"/>
            <a:ext cx="5854586" cy="62936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riangle 45">
            <a:extLst>
              <a:ext uri="{FF2B5EF4-FFF2-40B4-BE49-F238E27FC236}">
                <a16:creationId xmlns:a16="http://schemas.microsoft.com/office/drawing/2014/main" id="{B85D31BE-9BE0-3341-86C3-0BFD563EAA1B}"/>
              </a:ext>
            </a:extLst>
          </p:cNvPr>
          <p:cNvSpPr/>
          <p:nvPr/>
        </p:nvSpPr>
        <p:spPr>
          <a:xfrm rot="5400000">
            <a:off x="2271450" y="456452"/>
            <a:ext cx="938427" cy="735967"/>
          </a:xfrm>
          <a:prstGeom prst="triangle">
            <a:avLst>
              <a:gd name="adj" fmla="val 45360"/>
            </a:avLst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38000">
                <a:schemeClr val="accent1">
                  <a:lumMod val="45000"/>
                  <a:lumOff val="55000"/>
                </a:schemeClr>
              </a:gs>
              <a:gs pos="39000">
                <a:schemeClr val="accent1">
                  <a:lumMod val="45000"/>
                  <a:lumOff val="55000"/>
                </a:schemeClr>
              </a:gs>
              <a:gs pos="84000">
                <a:srgbClr val="00206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2" name="Oval 221">
            <a:extLst>
              <a:ext uri="{FF2B5EF4-FFF2-40B4-BE49-F238E27FC236}">
                <a16:creationId xmlns:a16="http://schemas.microsoft.com/office/drawing/2014/main" id="{80735897-8BBA-DB41-B061-A9B018CCEA5B}"/>
              </a:ext>
            </a:extLst>
          </p:cNvPr>
          <p:cNvSpPr/>
          <p:nvPr/>
        </p:nvSpPr>
        <p:spPr>
          <a:xfrm>
            <a:off x="460923" y="11983257"/>
            <a:ext cx="1214980" cy="13048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Oval 222">
            <a:extLst>
              <a:ext uri="{FF2B5EF4-FFF2-40B4-BE49-F238E27FC236}">
                <a16:creationId xmlns:a16="http://schemas.microsoft.com/office/drawing/2014/main" id="{B86E97AE-F6AD-3941-9977-D85456F283F2}"/>
              </a:ext>
            </a:extLst>
          </p:cNvPr>
          <p:cNvSpPr/>
          <p:nvPr/>
        </p:nvSpPr>
        <p:spPr>
          <a:xfrm>
            <a:off x="675312" y="12239413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397388CA-480C-FF4C-8413-3D86DF3CDAEA}"/>
              </a:ext>
            </a:extLst>
          </p:cNvPr>
          <p:cNvSpPr txBox="1"/>
          <p:nvPr/>
        </p:nvSpPr>
        <p:spPr>
          <a:xfrm>
            <a:off x="651498" y="12234418"/>
            <a:ext cx="841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C00000"/>
                </a:solidFill>
              </a:rPr>
              <a:t>YEAR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418B80D-A453-EC4A-95CC-6785F89B09BA}"/>
              </a:ext>
            </a:extLst>
          </p:cNvPr>
          <p:cNvSpPr txBox="1"/>
          <p:nvPr/>
        </p:nvSpPr>
        <p:spPr>
          <a:xfrm>
            <a:off x="568118" y="12292102"/>
            <a:ext cx="841074" cy="82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C00000"/>
                </a:solidFill>
              </a:rPr>
              <a:t>10</a:t>
            </a:r>
          </a:p>
        </p:txBody>
      </p:sp>
      <p:sp>
        <p:nvSpPr>
          <p:cNvPr id="401" name="TextBox 400">
            <a:extLst>
              <a:ext uri="{FF2B5EF4-FFF2-40B4-BE49-F238E27FC236}">
                <a16:creationId xmlns:a16="http://schemas.microsoft.com/office/drawing/2014/main" id="{189D5999-43F7-F641-9393-172A969C8B1F}"/>
              </a:ext>
            </a:extLst>
          </p:cNvPr>
          <p:cNvSpPr txBox="1"/>
          <p:nvPr/>
        </p:nvSpPr>
        <p:spPr>
          <a:xfrm>
            <a:off x="335702" y="16768224"/>
            <a:ext cx="9142772" cy="8617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 fontAlgn="base"/>
            <a:r>
              <a:rPr lang="en-US" sz="1600" dirty="0">
                <a:solidFill>
                  <a:schemeClr val="bg1"/>
                </a:solidFill>
                <a:latin typeface="Arial Narrow" panose="020B0606020202030204" pitchFamily="34" charset="0"/>
              </a:rPr>
              <a:t>‘</a:t>
            </a:r>
            <a:r>
              <a:rPr lang="en-GB" sz="1600" b="1" dirty="0"/>
              <a:t>Education is the most powerful weapon with which you can change the world</a:t>
            </a:r>
            <a:r>
              <a:rPr lang="en-GB" sz="1600" dirty="0"/>
              <a:t>.</a:t>
            </a:r>
            <a:r>
              <a:rPr lang="en-GB" sz="1200" dirty="0"/>
              <a:t> ~Nelson Mandela</a:t>
            </a:r>
          </a:p>
          <a:p>
            <a:pPr algn="ctr" fontAlgn="base"/>
            <a:r>
              <a:rPr lang="en-GB" sz="1600" b="1" dirty="0"/>
              <a:t>Let us remember: One book, one pen, one child, and one teacher can change the world</a:t>
            </a:r>
            <a:r>
              <a:rPr lang="en-GB" sz="1200" dirty="0"/>
              <a:t>. ~Malala </a:t>
            </a:r>
            <a:r>
              <a:rPr lang="en-GB" sz="1200" dirty="0" err="1"/>
              <a:t>Yousafzi</a:t>
            </a:r>
            <a:endParaRPr lang="en-GB" sz="1200" dirty="0"/>
          </a:p>
          <a:p>
            <a:pPr algn="ctr"/>
            <a:endParaRPr lang="en-US" sz="18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574" name="Block Arc 573">
            <a:extLst>
              <a:ext uri="{FF2B5EF4-FFF2-40B4-BE49-F238E27FC236}">
                <a16:creationId xmlns:a16="http://schemas.microsoft.com/office/drawing/2014/main" id="{42DCC817-95A4-4F9E-B69E-5B3F826F1806}"/>
              </a:ext>
            </a:extLst>
          </p:cNvPr>
          <p:cNvSpPr/>
          <p:nvPr/>
        </p:nvSpPr>
        <p:spPr>
          <a:xfrm rot="16200000">
            <a:off x="677579" y="688094"/>
            <a:ext cx="2591870" cy="2184400"/>
          </a:xfrm>
          <a:prstGeom prst="blockArc">
            <a:avLst>
              <a:gd name="adj1" fmla="val 10800000"/>
              <a:gd name="adj2" fmla="val 156513"/>
              <a:gd name="adj3" fmla="val 28217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0" name="Oval 219">
            <a:extLst>
              <a:ext uri="{FF2B5EF4-FFF2-40B4-BE49-F238E27FC236}">
                <a16:creationId xmlns:a16="http://schemas.microsoft.com/office/drawing/2014/main" id="{73B2E537-2E94-164D-A891-794C913A475F}"/>
              </a:ext>
            </a:extLst>
          </p:cNvPr>
          <p:cNvSpPr/>
          <p:nvPr/>
        </p:nvSpPr>
        <p:spPr>
          <a:xfrm>
            <a:off x="8408934" y="5278298"/>
            <a:ext cx="1214980" cy="13048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Oval 220">
            <a:extLst>
              <a:ext uri="{FF2B5EF4-FFF2-40B4-BE49-F238E27FC236}">
                <a16:creationId xmlns:a16="http://schemas.microsoft.com/office/drawing/2014/main" id="{7F00163B-8BDB-AF44-A463-AD1ACB8794F0}"/>
              </a:ext>
            </a:extLst>
          </p:cNvPr>
          <p:cNvSpPr/>
          <p:nvPr/>
        </p:nvSpPr>
        <p:spPr>
          <a:xfrm>
            <a:off x="8615355" y="5473185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6219AB6F-CC39-9542-9CB4-66613FD228E7}"/>
              </a:ext>
            </a:extLst>
          </p:cNvPr>
          <p:cNvSpPr txBox="1"/>
          <p:nvPr/>
        </p:nvSpPr>
        <p:spPr>
          <a:xfrm>
            <a:off x="8609916" y="5552915"/>
            <a:ext cx="841074" cy="82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11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36F20039-ABEA-BE47-B3A0-6B1A5F7867BE}"/>
              </a:ext>
            </a:extLst>
          </p:cNvPr>
          <p:cNvSpPr txBox="1"/>
          <p:nvPr/>
        </p:nvSpPr>
        <p:spPr>
          <a:xfrm>
            <a:off x="8556508" y="5526860"/>
            <a:ext cx="841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YEAR</a:t>
            </a:r>
          </a:p>
        </p:txBody>
      </p:sp>
      <p:sp>
        <p:nvSpPr>
          <p:cNvPr id="693" name="Rectangle 692">
            <a:extLst>
              <a:ext uri="{FF2B5EF4-FFF2-40B4-BE49-F238E27FC236}">
                <a16:creationId xmlns:a16="http://schemas.microsoft.com/office/drawing/2014/main" id="{242D1697-493D-4EEA-9BF1-C16D669A5B45}"/>
              </a:ext>
            </a:extLst>
          </p:cNvPr>
          <p:cNvSpPr/>
          <p:nvPr/>
        </p:nvSpPr>
        <p:spPr>
          <a:xfrm>
            <a:off x="1972765" y="487940"/>
            <a:ext cx="462817" cy="62936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utoShape 8" descr="Image result for exam ic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61048E-17B3-43C2-9324-0E0D2072E608}"/>
              </a:ext>
            </a:extLst>
          </p:cNvPr>
          <p:cNvSpPr txBox="1"/>
          <p:nvPr/>
        </p:nvSpPr>
        <p:spPr>
          <a:xfrm>
            <a:off x="7419924" y="60597"/>
            <a:ext cx="2281332" cy="1123780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9B133B8-FD12-42C0-AE39-16EE32F2A383}"/>
              </a:ext>
            </a:extLst>
          </p:cNvPr>
          <p:cNvSpPr txBox="1"/>
          <p:nvPr/>
        </p:nvSpPr>
        <p:spPr>
          <a:xfrm>
            <a:off x="7747498" y="160338"/>
            <a:ext cx="1552400" cy="755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ENGLISH </a:t>
            </a:r>
          </a:p>
          <a:p>
            <a:pPr algn="ctr"/>
            <a:r>
              <a:rPr lang="en-GB" b="1" dirty="0"/>
              <a:t>2022-23</a:t>
            </a:r>
          </a:p>
        </p:txBody>
      </p:sp>
      <p:cxnSp>
        <p:nvCxnSpPr>
          <p:cNvPr id="199" name="Straight Arrow Connector 198"/>
          <p:cNvCxnSpPr>
            <a:cxnSpLocks/>
          </p:cNvCxnSpPr>
          <p:nvPr/>
        </p:nvCxnSpPr>
        <p:spPr>
          <a:xfrm flipH="1">
            <a:off x="1853279" y="10948249"/>
            <a:ext cx="971189" cy="196005"/>
          </a:xfrm>
          <a:prstGeom prst="straightConnector1">
            <a:avLst/>
          </a:prstGeom>
          <a:ln w="76200">
            <a:solidFill>
              <a:srgbClr val="C0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Straight Arrow Connector 251"/>
          <p:cNvCxnSpPr>
            <a:cxnSpLocks/>
          </p:cNvCxnSpPr>
          <p:nvPr/>
        </p:nvCxnSpPr>
        <p:spPr>
          <a:xfrm flipV="1">
            <a:off x="4367139" y="5968976"/>
            <a:ext cx="1395486" cy="767"/>
          </a:xfrm>
          <a:prstGeom prst="straightConnector1">
            <a:avLst/>
          </a:prstGeom>
          <a:ln w="76200">
            <a:solidFill>
              <a:srgbClr val="C0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Straight Arrow Connector 252"/>
          <p:cNvCxnSpPr>
            <a:cxnSpLocks/>
          </p:cNvCxnSpPr>
          <p:nvPr/>
        </p:nvCxnSpPr>
        <p:spPr>
          <a:xfrm flipH="1" flipV="1">
            <a:off x="7107080" y="2380833"/>
            <a:ext cx="447896" cy="514439"/>
          </a:xfrm>
          <a:prstGeom prst="straightConnector1">
            <a:avLst/>
          </a:prstGeom>
          <a:ln w="76200">
            <a:solidFill>
              <a:srgbClr val="C0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Straight Arrow Connector 232">
            <a:extLst>
              <a:ext uri="{FF2B5EF4-FFF2-40B4-BE49-F238E27FC236}">
                <a16:creationId xmlns:a16="http://schemas.microsoft.com/office/drawing/2014/main" id="{345F5E00-FF7A-4B41-B9D3-BC5B89C57893}"/>
              </a:ext>
            </a:extLst>
          </p:cNvPr>
          <p:cNvCxnSpPr>
            <a:cxnSpLocks/>
          </p:cNvCxnSpPr>
          <p:nvPr/>
        </p:nvCxnSpPr>
        <p:spPr>
          <a:xfrm flipH="1">
            <a:off x="2359493" y="14348785"/>
            <a:ext cx="3652568" cy="301390"/>
          </a:xfrm>
          <a:prstGeom prst="straightConnector1">
            <a:avLst/>
          </a:prstGeom>
          <a:ln w="76200">
            <a:solidFill>
              <a:srgbClr val="C0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Straight Arrow Connector 268">
            <a:extLst>
              <a:ext uri="{FF2B5EF4-FFF2-40B4-BE49-F238E27FC236}">
                <a16:creationId xmlns:a16="http://schemas.microsoft.com/office/drawing/2014/main" id="{345F5E00-FF7A-4B41-B9D3-BC5B89C57893}"/>
              </a:ext>
            </a:extLst>
          </p:cNvPr>
          <p:cNvCxnSpPr/>
          <p:nvPr/>
        </p:nvCxnSpPr>
        <p:spPr>
          <a:xfrm flipH="1">
            <a:off x="5294910" y="13284836"/>
            <a:ext cx="4402" cy="298038"/>
          </a:xfrm>
          <a:prstGeom prst="straightConnector1">
            <a:avLst/>
          </a:prstGeom>
          <a:ln w="76200">
            <a:solidFill>
              <a:srgbClr val="C0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Straight Arrow Connector 271">
            <a:extLst>
              <a:ext uri="{FF2B5EF4-FFF2-40B4-BE49-F238E27FC236}">
                <a16:creationId xmlns:a16="http://schemas.microsoft.com/office/drawing/2014/main" id="{345F5E00-FF7A-4B41-B9D3-BC5B89C57893}"/>
              </a:ext>
            </a:extLst>
          </p:cNvPr>
          <p:cNvCxnSpPr>
            <a:cxnSpLocks/>
          </p:cNvCxnSpPr>
          <p:nvPr/>
        </p:nvCxnSpPr>
        <p:spPr>
          <a:xfrm flipH="1">
            <a:off x="6856702" y="13122771"/>
            <a:ext cx="2278401" cy="586194"/>
          </a:xfrm>
          <a:prstGeom prst="straightConnector1">
            <a:avLst/>
          </a:prstGeom>
          <a:ln w="76200">
            <a:solidFill>
              <a:srgbClr val="C0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Arrow Connector 191"/>
          <p:cNvCxnSpPr>
            <a:cxnSpLocks/>
          </p:cNvCxnSpPr>
          <p:nvPr/>
        </p:nvCxnSpPr>
        <p:spPr>
          <a:xfrm>
            <a:off x="4449020" y="11868621"/>
            <a:ext cx="2149673" cy="633813"/>
          </a:xfrm>
          <a:prstGeom prst="straightConnector1">
            <a:avLst/>
          </a:prstGeom>
          <a:ln w="76200">
            <a:solidFill>
              <a:srgbClr val="C0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Straight Arrow Connector 242"/>
          <p:cNvCxnSpPr>
            <a:cxnSpLocks/>
          </p:cNvCxnSpPr>
          <p:nvPr/>
        </p:nvCxnSpPr>
        <p:spPr>
          <a:xfrm flipV="1">
            <a:off x="3040013" y="6776573"/>
            <a:ext cx="488362" cy="353855"/>
          </a:xfrm>
          <a:prstGeom prst="straightConnector1">
            <a:avLst/>
          </a:prstGeom>
          <a:ln w="76200">
            <a:solidFill>
              <a:srgbClr val="C0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Straight Arrow Connector 235"/>
          <p:cNvCxnSpPr>
            <a:cxnSpLocks/>
          </p:cNvCxnSpPr>
          <p:nvPr/>
        </p:nvCxnSpPr>
        <p:spPr>
          <a:xfrm flipH="1">
            <a:off x="4134201" y="8370920"/>
            <a:ext cx="2908009" cy="461538"/>
          </a:xfrm>
          <a:prstGeom prst="straightConnector1">
            <a:avLst/>
          </a:prstGeom>
          <a:ln w="76200">
            <a:solidFill>
              <a:srgbClr val="C0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Arrow Connector 174"/>
          <p:cNvCxnSpPr>
            <a:cxnSpLocks/>
          </p:cNvCxnSpPr>
          <p:nvPr/>
        </p:nvCxnSpPr>
        <p:spPr>
          <a:xfrm>
            <a:off x="6680250" y="6703337"/>
            <a:ext cx="1434571" cy="966077"/>
          </a:xfrm>
          <a:prstGeom prst="straightConnector1">
            <a:avLst/>
          </a:prstGeom>
          <a:ln w="76200">
            <a:solidFill>
              <a:srgbClr val="C0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Straight Arrow Connector 250"/>
          <p:cNvCxnSpPr>
            <a:cxnSpLocks/>
          </p:cNvCxnSpPr>
          <p:nvPr/>
        </p:nvCxnSpPr>
        <p:spPr>
          <a:xfrm flipV="1">
            <a:off x="3090883" y="3807438"/>
            <a:ext cx="2316565" cy="706477"/>
          </a:xfrm>
          <a:prstGeom prst="straightConnector1">
            <a:avLst/>
          </a:prstGeom>
          <a:ln w="76200">
            <a:solidFill>
              <a:srgbClr val="C0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2" name="Straight Arrow Connector 321"/>
          <p:cNvCxnSpPr>
            <a:cxnSpLocks/>
          </p:cNvCxnSpPr>
          <p:nvPr/>
        </p:nvCxnSpPr>
        <p:spPr>
          <a:xfrm flipV="1">
            <a:off x="3018091" y="1231522"/>
            <a:ext cx="2232219" cy="1077106"/>
          </a:xfrm>
          <a:prstGeom prst="straightConnector1">
            <a:avLst/>
          </a:prstGeom>
          <a:ln w="76200">
            <a:solidFill>
              <a:srgbClr val="C0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 Box 2">
            <a:extLst>
              <a:ext uri="{FF2B5EF4-FFF2-40B4-BE49-F238E27FC236}">
                <a16:creationId xmlns:a16="http://schemas.microsoft.com/office/drawing/2014/main" id="{9F2427F7-5FED-443C-B4DC-3E507E9162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1727" y="14739658"/>
            <a:ext cx="2688844" cy="19708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200" b="1" dirty="0">
                <a:effectLst/>
                <a:latin typeface="Calibri" panose="020F0502020204030204" pitchFamily="34" charset="0"/>
                <a:ea typeface="Comfortaa"/>
                <a:cs typeface="Calibri" panose="020F0502020204030204" pitchFamily="34" charset="0"/>
              </a:rPr>
              <a:t>Autumn 1  NEW ARRIVALS (Paper 1)</a:t>
            </a:r>
          </a:p>
          <a:p>
            <a:pPr algn="ctr">
              <a:spcAft>
                <a:spcPts val="0"/>
              </a:spcAft>
            </a:pPr>
            <a:r>
              <a:rPr lang="en-US" sz="1200" dirty="0">
                <a:latin typeface="Calibri" panose="020F0502020204030204" pitchFamily="34" charset="0"/>
                <a:ea typeface="Comfortaa"/>
                <a:cs typeface="Calibri" panose="020F0502020204030204" pitchFamily="34" charset="0"/>
              </a:rPr>
              <a:t>Baseline – Creative writing</a:t>
            </a:r>
          </a:p>
          <a:p>
            <a:pPr algn="ctr">
              <a:spcAft>
                <a:spcPts val="0"/>
              </a:spcAft>
            </a:pPr>
            <a:r>
              <a:rPr lang="en-US" sz="1200" dirty="0">
                <a:latin typeface="Calibri" panose="020F0502020204030204" pitchFamily="34" charset="0"/>
                <a:ea typeface="Comfortaa"/>
                <a:cs typeface="Calibri" panose="020F0502020204030204" pitchFamily="34" charset="0"/>
              </a:rPr>
              <a:t>Identifying and summarizing key information and making simple comments using, ‘The Landlady’ Roald Dahl and/or ‘Brick Lane’ by Monica Ali, ‘Small Island’ by Andrea Levy and ‘The Kite Runner’ by Khalid Hosseini</a:t>
            </a:r>
          </a:p>
          <a:p>
            <a:pPr algn="ctr">
              <a:spcAft>
                <a:spcPts val="0"/>
              </a:spcAft>
            </a:pPr>
            <a:r>
              <a:rPr lang="en-US" sz="1200" dirty="0">
                <a:latin typeface="Calibri" panose="020F0502020204030204" pitchFamily="34" charset="0"/>
                <a:ea typeface="Comfortaa"/>
                <a:cs typeface="Calibri" panose="020F0502020204030204" pitchFamily="34" charset="0"/>
              </a:rPr>
              <a:t>Half-term assessment:</a:t>
            </a:r>
          </a:p>
          <a:p>
            <a:pPr algn="ctr">
              <a:spcAft>
                <a:spcPts val="0"/>
              </a:spcAft>
            </a:pPr>
            <a:r>
              <a:rPr lang="en-US" sz="1200" dirty="0">
                <a:latin typeface="Calibri" panose="020F0502020204030204" pitchFamily="34" charset="0"/>
                <a:ea typeface="Comfortaa"/>
                <a:cs typeface="Calibri" panose="020F0502020204030204" pitchFamily="34" charset="0"/>
              </a:rPr>
              <a:t>Year 10 – June 2017 Q1-4</a:t>
            </a:r>
          </a:p>
          <a:p>
            <a:pPr algn="ctr">
              <a:spcAft>
                <a:spcPts val="0"/>
              </a:spcAft>
            </a:pPr>
            <a:endParaRPr lang="en-GB" sz="1100" b="1" dirty="0">
              <a:effectLst/>
              <a:latin typeface="Comfortaa"/>
              <a:ea typeface="Comfortaa"/>
              <a:cs typeface="Comfortaa"/>
            </a:endParaRPr>
          </a:p>
          <a:p>
            <a:pPr algn="ctr">
              <a:spcAft>
                <a:spcPts val="0"/>
              </a:spcAft>
            </a:pPr>
            <a:r>
              <a:rPr lang="en-US" sz="1000" dirty="0">
                <a:effectLst/>
                <a:latin typeface="Century Gothic" panose="020B0502020202020204" pitchFamily="34" charset="0"/>
                <a:ea typeface="Comfortaa"/>
                <a:cs typeface="Comfortaa"/>
              </a:rPr>
              <a:t> </a:t>
            </a:r>
            <a:endParaRPr lang="en-GB" sz="1100" dirty="0">
              <a:effectLst/>
              <a:latin typeface="Comfortaa"/>
              <a:ea typeface="Comfortaa"/>
              <a:cs typeface="Comfortaa"/>
            </a:endParaRPr>
          </a:p>
        </p:txBody>
      </p:sp>
      <p:sp>
        <p:nvSpPr>
          <p:cNvPr id="52" name="Text Box 2">
            <a:extLst>
              <a:ext uri="{FF2B5EF4-FFF2-40B4-BE49-F238E27FC236}">
                <a16:creationId xmlns:a16="http://schemas.microsoft.com/office/drawing/2014/main" id="{B584BE51-AE65-4E12-A501-9D657A77F5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2061" y="13741539"/>
            <a:ext cx="3045050" cy="243328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200" b="1" dirty="0">
                <a:effectLst/>
                <a:latin typeface="Calibri" panose="020F0502020204030204" pitchFamily="34" charset="0"/>
                <a:ea typeface="Comfortaa"/>
                <a:cs typeface="Calibri" panose="020F0502020204030204" pitchFamily="34" charset="0"/>
              </a:rPr>
              <a:t>Autumn 2</a:t>
            </a:r>
          </a:p>
          <a:p>
            <a:pPr algn="ctr">
              <a:spcAft>
                <a:spcPts val="0"/>
              </a:spcAft>
            </a:pPr>
            <a:r>
              <a:rPr lang="en-US" sz="1200" b="1" dirty="0">
                <a:latin typeface="Calibri" panose="020F0502020204030204" pitchFamily="34" charset="0"/>
                <a:ea typeface="Comfortaa"/>
                <a:cs typeface="Calibri" panose="020F0502020204030204" pitchFamily="34" charset="0"/>
              </a:rPr>
              <a:t>Q5 – Write a story about someone arriving somewhere new.</a:t>
            </a:r>
          </a:p>
          <a:p>
            <a:pPr algn="ctr">
              <a:spcAft>
                <a:spcPts val="0"/>
              </a:spcAft>
            </a:pPr>
            <a:endParaRPr lang="en-US" sz="1200" b="1" dirty="0">
              <a:latin typeface="Calibri" panose="020F0502020204030204" pitchFamily="34" charset="0"/>
              <a:ea typeface="Comfortaa"/>
              <a:cs typeface="Calibri" panose="020F050202020403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en-US" sz="1200" b="1" dirty="0">
                <a:latin typeface="Calibri" panose="020F0502020204030204" pitchFamily="34" charset="0"/>
                <a:ea typeface="Comfortaa"/>
                <a:cs typeface="Calibri" panose="020F0502020204030204" pitchFamily="34" charset="0"/>
              </a:rPr>
              <a:t>EDUCATION (Intro to Paper 2)</a:t>
            </a:r>
          </a:p>
          <a:p>
            <a:pPr algn="ctr">
              <a:spcAft>
                <a:spcPts val="0"/>
              </a:spcAft>
            </a:pPr>
            <a:r>
              <a:rPr lang="en-US" sz="1200" dirty="0">
                <a:latin typeface="Calibri" panose="020F0502020204030204" pitchFamily="34" charset="0"/>
                <a:ea typeface="Comfortaa"/>
                <a:cs typeface="Calibri" panose="020F0502020204030204" pitchFamily="34" charset="0"/>
              </a:rPr>
              <a:t>Knife Crime task to baseline writing</a:t>
            </a:r>
          </a:p>
          <a:p>
            <a:pPr algn="ctr">
              <a:spcAft>
                <a:spcPts val="0"/>
              </a:spcAft>
            </a:pPr>
            <a:r>
              <a:rPr lang="en-US" sz="1200" dirty="0">
                <a:latin typeface="Calibri" panose="020F0502020204030204" pitchFamily="34" charset="0"/>
                <a:ea typeface="Comfortaa"/>
                <a:cs typeface="Calibri" panose="020F0502020204030204" pitchFamily="34" charset="0"/>
              </a:rPr>
              <a:t>Developing non-fiction reading, learning to summarize with a focus on 19</a:t>
            </a:r>
            <a:r>
              <a:rPr lang="en-US" sz="1200" baseline="30000" dirty="0">
                <a:latin typeface="Calibri" panose="020F0502020204030204" pitchFamily="34" charset="0"/>
                <a:ea typeface="Comfortaa"/>
                <a:cs typeface="Calibri" panose="020F0502020204030204" pitchFamily="34" charset="0"/>
              </a:rPr>
              <a:t>th</a:t>
            </a:r>
            <a:r>
              <a:rPr lang="en-US" sz="1200" dirty="0">
                <a:latin typeface="Calibri" panose="020F0502020204030204" pitchFamily="34" charset="0"/>
                <a:ea typeface="Comfortaa"/>
                <a:cs typeface="Calibri" panose="020F0502020204030204" pitchFamily="34" charset="0"/>
              </a:rPr>
              <a:t> Century </a:t>
            </a:r>
          </a:p>
          <a:p>
            <a:pPr algn="ctr">
              <a:spcAft>
                <a:spcPts val="0"/>
              </a:spcAft>
            </a:pPr>
            <a:r>
              <a:rPr lang="en-US" sz="1200" dirty="0">
                <a:latin typeface="Calibri" panose="020F0502020204030204" pitchFamily="34" charset="0"/>
                <a:ea typeface="Comfortaa"/>
                <a:cs typeface="Calibri" panose="020F0502020204030204" pitchFamily="34" charset="0"/>
              </a:rPr>
              <a:t>Use of articles about schools in the past and in the present</a:t>
            </a:r>
            <a:endParaRPr lang="en-US" sz="1200" b="1" dirty="0">
              <a:latin typeface="Calibri" panose="020F0502020204030204" pitchFamily="34" charset="0"/>
              <a:ea typeface="Comfortaa"/>
              <a:cs typeface="Calibri" panose="020F050202020403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en-US" sz="1200" b="1" dirty="0">
                <a:latin typeface="Calibri" panose="020F0502020204030204" pitchFamily="34" charset="0"/>
                <a:ea typeface="Comfortaa"/>
                <a:cs typeface="Calibri" panose="020F0502020204030204" pitchFamily="34" charset="0"/>
              </a:rPr>
              <a:t>Complete Q1-4 of past paper.</a:t>
            </a:r>
          </a:p>
          <a:p>
            <a:pPr algn="ctr">
              <a:spcAft>
                <a:spcPts val="0"/>
              </a:spcAft>
            </a:pPr>
            <a:endParaRPr lang="en-GB" sz="1100" dirty="0">
              <a:effectLst/>
              <a:latin typeface="Comfortaa"/>
              <a:ea typeface="Comfortaa"/>
              <a:cs typeface="Comfortaa"/>
            </a:endParaRPr>
          </a:p>
        </p:txBody>
      </p:sp>
      <p:sp>
        <p:nvSpPr>
          <p:cNvPr id="54" name="Text Box 2">
            <a:extLst>
              <a:ext uri="{FF2B5EF4-FFF2-40B4-BE49-F238E27FC236}">
                <a16:creationId xmlns:a16="http://schemas.microsoft.com/office/drawing/2014/main" id="{370A5BCA-C7E4-438C-B78C-55270299C1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7339" y="10404684"/>
            <a:ext cx="2716987" cy="205434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200" b="1" dirty="0">
                <a:ea typeface="Comfortaa"/>
                <a:cs typeface="Comfortaa"/>
              </a:rPr>
              <a:t>Spring 2</a:t>
            </a:r>
          </a:p>
          <a:p>
            <a:pPr algn="ctr">
              <a:spcAft>
                <a:spcPts val="0"/>
              </a:spcAft>
            </a:pPr>
            <a:r>
              <a:rPr lang="en-US" sz="1200" b="1" dirty="0">
                <a:ea typeface="Comfortaa"/>
                <a:cs typeface="Comfortaa"/>
              </a:rPr>
              <a:t>CRIME</a:t>
            </a:r>
          </a:p>
          <a:p>
            <a:pPr algn="ctr">
              <a:spcAft>
                <a:spcPts val="0"/>
              </a:spcAft>
            </a:pPr>
            <a:r>
              <a:rPr lang="en-US" sz="1200" b="1" dirty="0">
                <a:ea typeface="Comfortaa"/>
                <a:cs typeface="Comfortaa"/>
              </a:rPr>
              <a:t>(</a:t>
            </a:r>
            <a:r>
              <a:rPr lang="en-US" sz="1200" dirty="0">
                <a:ea typeface="Comfortaa"/>
                <a:cs typeface="Comfortaa"/>
              </a:rPr>
              <a:t>Link with skills for Paper 1 and Paper 2 reading and writing tasks)</a:t>
            </a:r>
          </a:p>
          <a:p>
            <a:pPr algn="ctr">
              <a:spcAft>
                <a:spcPts val="0"/>
              </a:spcAft>
            </a:pPr>
            <a:r>
              <a:rPr lang="en-US" sz="1200" dirty="0">
                <a:ea typeface="Comfortaa"/>
                <a:cs typeface="Comfortaa"/>
              </a:rPr>
              <a:t>Improving accuracy in close reading of implicit meaning.  Links also made to PSHCE. Texts to include: ‘The Guest List’ by Lucy Foley, ‘’The Beat Goes On’ by Ian Rankin, Unsolved mysteries of crime, ‘My Life on Devil’s Island’.</a:t>
            </a:r>
            <a:endParaRPr lang="en-GB" sz="1600" dirty="0">
              <a:ea typeface="Comfortaa"/>
              <a:cs typeface="Comfortaa"/>
            </a:endParaRPr>
          </a:p>
        </p:txBody>
      </p:sp>
      <p:sp>
        <p:nvSpPr>
          <p:cNvPr id="55" name="Text Box 2">
            <a:extLst>
              <a:ext uri="{FF2B5EF4-FFF2-40B4-BE49-F238E27FC236}">
                <a16:creationId xmlns:a16="http://schemas.microsoft.com/office/drawing/2014/main" id="{C27AABDC-EB09-4D44-A546-1ADFF87DB8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43493" y="11324985"/>
            <a:ext cx="2656405" cy="195100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200" b="1" dirty="0">
                <a:effectLst/>
                <a:latin typeface="Calibri" panose="020F0502020204030204" pitchFamily="34" charset="0"/>
                <a:ea typeface="Comfortaa"/>
                <a:cs typeface="Calibri" panose="020F0502020204030204" pitchFamily="34" charset="0"/>
              </a:rPr>
              <a:t>Spring 1 </a:t>
            </a:r>
            <a:r>
              <a:rPr lang="en-US" sz="1200" b="1" dirty="0">
                <a:latin typeface="Calibri" panose="020F0502020204030204" pitchFamily="34" charset="0"/>
                <a:ea typeface="Comfortaa"/>
                <a:cs typeface="Calibri" panose="020F0502020204030204" pitchFamily="34" charset="0"/>
              </a:rPr>
              <a:t>EDUCATION and FUNCTIONAL SKILLS</a:t>
            </a:r>
          </a:p>
          <a:p>
            <a:pPr algn="ctr">
              <a:spcAft>
                <a:spcPts val="0"/>
              </a:spcAft>
            </a:pPr>
            <a:r>
              <a:rPr lang="en-US" sz="1200" b="1" dirty="0">
                <a:latin typeface="Calibri" panose="020F0502020204030204" pitchFamily="34" charset="0"/>
                <a:ea typeface="Comfortaa"/>
                <a:cs typeface="Calibri" panose="020F0502020204030204" pitchFamily="34" charset="0"/>
              </a:rPr>
              <a:t>(Paper 1 and 2 and Functional Skills)</a:t>
            </a:r>
          </a:p>
          <a:p>
            <a:pPr algn="ctr">
              <a:spcAft>
                <a:spcPts val="0"/>
              </a:spcAft>
            </a:pPr>
            <a:r>
              <a:rPr lang="en-US" sz="1200" dirty="0">
                <a:latin typeface="Calibri" panose="020F0502020204030204" pitchFamily="34" charset="0"/>
                <a:ea typeface="Comfortaa"/>
                <a:cs typeface="Calibri" panose="020F0502020204030204" pitchFamily="34" charset="0"/>
              </a:rPr>
              <a:t>Q5 – Write an article about what makes a good education and/or Write an article in which you argue for or against about preparing students for work: Beginning to analyze implicit meaning using texts including ‘Jane Eyre’, ‘Roll of Thunder, Hear my Cry’,</a:t>
            </a:r>
          </a:p>
        </p:txBody>
      </p:sp>
      <p:sp>
        <p:nvSpPr>
          <p:cNvPr id="57" name="Text Box 2">
            <a:extLst>
              <a:ext uri="{FF2B5EF4-FFF2-40B4-BE49-F238E27FC236}">
                <a16:creationId xmlns:a16="http://schemas.microsoft.com/office/drawing/2014/main" id="{E82A2B8E-B0D6-423D-8CE6-79B329E389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9728" y="8528950"/>
            <a:ext cx="2414789" cy="149621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200" b="1" dirty="0">
                <a:effectLst/>
                <a:latin typeface="Calibri" panose="020F0502020204030204" pitchFamily="34" charset="0"/>
                <a:ea typeface="Comfortaa"/>
                <a:cs typeface="Calibri" panose="020F0502020204030204" pitchFamily="34" charset="0"/>
              </a:rPr>
              <a:t>Summer 1 </a:t>
            </a:r>
          </a:p>
          <a:p>
            <a:pPr algn="ctr">
              <a:spcAft>
                <a:spcPts val="0"/>
              </a:spcAft>
            </a:pPr>
            <a:r>
              <a:rPr lang="en-US" sz="1200" b="1" dirty="0">
                <a:latin typeface="Calibri" panose="020F0502020204030204" pitchFamily="34" charset="0"/>
                <a:ea typeface="Comfortaa"/>
                <a:cs typeface="Calibri" panose="020F0502020204030204" pitchFamily="34" charset="0"/>
              </a:rPr>
              <a:t>FUNCTIONAL SKILLS PREPARATION</a:t>
            </a:r>
          </a:p>
          <a:p>
            <a:pPr algn="ctr">
              <a:spcAft>
                <a:spcPts val="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Comfortaa"/>
                <a:cs typeface="Calibri" panose="020F0502020204030204" pitchFamily="34" charset="0"/>
              </a:rPr>
              <a:t>Reading – Level 1 and 2 exam specific terminology</a:t>
            </a:r>
          </a:p>
          <a:p>
            <a:pPr algn="ctr">
              <a:spcAft>
                <a:spcPts val="0"/>
              </a:spcAft>
            </a:pPr>
            <a:r>
              <a:rPr lang="en-US" sz="1200" dirty="0">
                <a:latin typeface="Calibri" panose="020F0502020204030204" pitchFamily="34" charset="0"/>
                <a:ea typeface="Comfortaa"/>
                <a:cs typeface="Calibri" panose="020F0502020204030204" pitchFamily="34" charset="0"/>
              </a:rPr>
              <a:t>Writing – for Functional Skills</a:t>
            </a:r>
          </a:p>
          <a:p>
            <a:pPr algn="ctr">
              <a:spcAft>
                <a:spcPts val="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Comfortaa"/>
                <a:cs typeface="Calibri" panose="020F0502020204030204" pitchFamily="34" charset="0"/>
              </a:rPr>
              <a:t>Speaking and Listening – research personal topic for individual presentation</a:t>
            </a:r>
          </a:p>
          <a:p>
            <a:pPr algn="ctr">
              <a:spcAft>
                <a:spcPts val="0"/>
              </a:spcAft>
            </a:pPr>
            <a:endParaRPr lang="en-GB" sz="1100" dirty="0">
              <a:effectLst/>
              <a:latin typeface="Comfortaa"/>
              <a:ea typeface="Comfortaa"/>
              <a:cs typeface="Comfortaa"/>
            </a:endParaRPr>
          </a:p>
        </p:txBody>
      </p:sp>
      <p:sp>
        <p:nvSpPr>
          <p:cNvPr id="58" name="Text Box 2">
            <a:extLst>
              <a:ext uri="{FF2B5EF4-FFF2-40B4-BE49-F238E27FC236}">
                <a16:creationId xmlns:a16="http://schemas.microsoft.com/office/drawing/2014/main" id="{3277D1C8-2AA1-44A9-A29B-17C127A234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1538" y="7747882"/>
            <a:ext cx="2105025" cy="132343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endParaRPr lang="en-US" sz="1000" b="1" dirty="0">
              <a:effectLst/>
              <a:latin typeface="Century Gothic" panose="020B0502020202020204" pitchFamily="34" charset="0"/>
              <a:ea typeface="Comfortaa"/>
              <a:cs typeface="Comfortaa"/>
            </a:endParaRPr>
          </a:p>
          <a:p>
            <a:pPr algn="ctr">
              <a:spcAft>
                <a:spcPts val="0"/>
              </a:spcAft>
            </a:pPr>
            <a:r>
              <a:rPr lang="en-US" sz="1000" b="1" dirty="0">
                <a:effectLst/>
                <a:latin typeface="Century Gothic" panose="020B0502020202020204" pitchFamily="34" charset="0"/>
                <a:ea typeface="Comfortaa"/>
                <a:cs typeface="Comfortaa"/>
              </a:rPr>
              <a:t>Summer 2  - A Novel</a:t>
            </a:r>
          </a:p>
          <a:p>
            <a:pPr algn="ctr">
              <a:spcAft>
                <a:spcPts val="0"/>
              </a:spcAft>
            </a:pPr>
            <a:r>
              <a:rPr lang="en-US" sz="1000" dirty="0">
                <a:latin typeface="Century Gothic" panose="020B0502020202020204" pitchFamily="34" charset="0"/>
                <a:ea typeface="Comfortaa"/>
                <a:cs typeface="Comfortaa"/>
              </a:rPr>
              <a:t>Reading a novel for pleasure with close reading activities to develop implicit and explicit understanding</a:t>
            </a:r>
          </a:p>
          <a:p>
            <a:pPr algn="ctr">
              <a:spcAft>
                <a:spcPts val="0"/>
              </a:spcAft>
            </a:pPr>
            <a:r>
              <a:rPr lang="en-US" sz="1000" dirty="0">
                <a:effectLst/>
                <a:latin typeface="Century Gothic" panose="020B0502020202020204" pitchFamily="34" charset="0"/>
                <a:ea typeface="Comfortaa"/>
                <a:cs typeface="Comfortaa"/>
              </a:rPr>
              <a:t>Links with paper 2 – non fiction writing</a:t>
            </a:r>
            <a:endParaRPr lang="en-GB" sz="1100" dirty="0">
              <a:effectLst/>
              <a:latin typeface="Comfortaa"/>
              <a:ea typeface="Comfortaa"/>
              <a:cs typeface="Comfortaa"/>
            </a:endParaRPr>
          </a:p>
        </p:txBody>
      </p:sp>
      <p:sp>
        <p:nvSpPr>
          <p:cNvPr id="61" name="Text Box 2">
            <a:extLst>
              <a:ext uri="{FF2B5EF4-FFF2-40B4-BE49-F238E27FC236}">
                <a16:creationId xmlns:a16="http://schemas.microsoft.com/office/drawing/2014/main" id="{811736C0-6067-4241-B929-371E740C47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58415" y="4613616"/>
            <a:ext cx="2475534" cy="206195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200" b="1" dirty="0">
                <a:latin typeface="Calibri" panose="020F0502020204030204" pitchFamily="34" charset="0"/>
                <a:ea typeface="Comfortaa"/>
                <a:cs typeface="Calibri" panose="020F0502020204030204" pitchFamily="34" charset="0"/>
              </a:rPr>
              <a:t>Autumn 1  NEW ARRIVALS (Paper 1)</a:t>
            </a:r>
          </a:p>
          <a:p>
            <a:pPr algn="ctr">
              <a:spcAft>
                <a:spcPts val="0"/>
              </a:spcAft>
            </a:pPr>
            <a:r>
              <a:rPr lang="en-US" sz="1200" dirty="0">
                <a:latin typeface="Calibri" panose="020F0502020204030204" pitchFamily="34" charset="0"/>
                <a:ea typeface="Comfortaa"/>
                <a:cs typeface="Calibri" panose="020F0502020204030204" pitchFamily="34" charset="0"/>
              </a:rPr>
              <a:t>Baseline – Creative writing</a:t>
            </a:r>
          </a:p>
          <a:p>
            <a:pPr algn="ctr">
              <a:spcAft>
                <a:spcPts val="0"/>
              </a:spcAft>
            </a:pPr>
            <a:r>
              <a:rPr lang="en-US" sz="1200" dirty="0">
                <a:latin typeface="Calibri" panose="020F0502020204030204" pitchFamily="34" charset="0"/>
                <a:ea typeface="Comfortaa"/>
                <a:cs typeface="Calibri" panose="020F0502020204030204" pitchFamily="34" charset="0"/>
              </a:rPr>
              <a:t>Identifying and summarizing key information and appropriate comments using, ‘The Landlady’ Roald Dahl and/or ‘Brick Lane’ by Monica Ali, ‘Small Island’ by Andrea Levy and ‘The Kite Runner’ by Khalid Hosseini</a:t>
            </a:r>
          </a:p>
          <a:p>
            <a:pPr algn="ctr">
              <a:spcAft>
                <a:spcPts val="0"/>
              </a:spcAft>
            </a:pPr>
            <a:r>
              <a:rPr lang="en-US" sz="1200" dirty="0">
                <a:latin typeface="Calibri" panose="020F0502020204030204" pitchFamily="34" charset="0"/>
                <a:ea typeface="Comfortaa"/>
                <a:cs typeface="Calibri" panose="020F0502020204030204" pitchFamily="34" charset="0"/>
              </a:rPr>
              <a:t>Half-term assessment:</a:t>
            </a:r>
          </a:p>
          <a:p>
            <a:pPr algn="ctr">
              <a:spcAft>
                <a:spcPts val="0"/>
              </a:spcAft>
            </a:pPr>
            <a:r>
              <a:rPr lang="en-US" sz="1200" dirty="0">
                <a:latin typeface="Calibri" panose="020F0502020204030204" pitchFamily="34" charset="0"/>
                <a:ea typeface="Comfortaa"/>
                <a:cs typeface="Calibri" panose="020F0502020204030204" pitchFamily="34" charset="0"/>
              </a:rPr>
              <a:t>Year 10 – June 2017 Q1-4</a:t>
            </a:r>
          </a:p>
        </p:txBody>
      </p:sp>
      <p:sp>
        <p:nvSpPr>
          <p:cNvPr id="64" name="Text Box 2">
            <a:extLst>
              <a:ext uri="{FF2B5EF4-FFF2-40B4-BE49-F238E27FC236}">
                <a16:creationId xmlns:a16="http://schemas.microsoft.com/office/drawing/2014/main" id="{6C1B09BF-A44C-4B76-8AED-F2B9FC86C7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5576" y="4546226"/>
            <a:ext cx="3090136" cy="267050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200" b="1" dirty="0">
                <a:latin typeface="Calibri" panose="020F0502020204030204" pitchFamily="34" charset="0"/>
                <a:ea typeface="Comfortaa"/>
                <a:cs typeface="Calibri" panose="020F0502020204030204" pitchFamily="34" charset="0"/>
              </a:rPr>
              <a:t>Autumn 2</a:t>
            </a:r>
          </a:p>
          <a:p>
            <a:pPr algn="ctr">
              <a:spcAft>
                <a:spcPts val="0"/>
              </a:spcAft>
            </a:pPr>
            <a:r>
              <a:rPr lang="en-US" sz="1200" b="1" dirty="0">
                <a:latin typeface="Calibri" panose="020F0502020204030204" pitchFamily="34" charset="0"/>
                <a:ea typeface="Comfortaa"/>
                <a:cs typeface="Calibri" panose="020F0502020204030204" pitchFamily="34" charset="0"/>
              </a:rPr>
              <a:t>Q5 – Write a story about someone arriving somewhere new.</a:t>
            </a:r>
          </a:p>
          <a:p>
            <a:pPr algn="ctr">
              <a:spcAft>
                <a:spcPts val="0"/>
              </a:spcAft>
            </a:pPr>
            <a:endParaRPr lang="en-US" sz="1200" b="1" dirty="0">
              <a:latin typeface="Calibri" panose="020F0502020204030204" pitchFamily="34" charset="0"/>
              <a:ea typeface="Comfortaa"/>
              <a:cs typeface="Calibri" panose="020F050202020403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en-US" sz="1200" b="1" dirty="0">
                <a:latin typeface="Calibri" panose="020F0502020204030204" pitchFamily="34" charset="0"/>
                <a:ea typeface="Comfortaa"/>
                <a:cs typeface="Calibri" panose="020F0502020204030204" pitchFamily="34" charset="0"/>
              </a:rPr>
              <a:t>EDUCATION (Intro to Paper 2)</a:t>
            </a:r>
          </a:p>
          <a:p>
            <a:pPr algn="ctr">
              <a:spcAft>
                <a:spcPts val="0"/>
              </a:spcAft>
            </a:pPr>
            <a:r>
              <a:rPr lang="en-US" sz="1200" dirty="0">
                <a:latin typeface="Calibri" panose="020F0502020204030204" pitchFamily="34" charset="0"/>
                <a:ea typeface="Comfortaa"/>
                <a:cs typeface="Calibri" panose="020F0502020204030204" pitchFamily="34" charset="0"/>
              </a:rPr>
              <a:t>Knife Crime task to baseline writing</a:t>
            </a:r>
          </a:p>
          <a:p>
            <a:pPr algn="ctr">
              <a:spcAft>
                <a:spcPts val="0"/>
              </a:spcAft>
            </a:pPr>
            <a:r>
              <a:rPr lang="en-US" sz="1200" dirty="0">
                <a:latin typeface="Calibri" panose="020F0502020204030204" pitchFamily="34" charset="0"/>
                <a:ea typeface="Comfortaa"/>
                <a:cs typeface="Calibri" panose="020F0502020204030204" pitchFamily="34" charset="0"/>
              </a:rPr>
              <a:t>Developing non-fiction reading, learning to summarize and read for implicit meaning with a focus on 19</a:t>
            </a:r>
            <a:r>
              <a:rPr lang="en-US" sz="1200" baseline="30000" dirty="0">
                <a:latin typeface="Calibri" panose="020F0502020204030204" pitchFamily="34" charset="0"/>
                <a:ea typeface="Comfortaa"/>
                <a:cs typeface="Calibri" panose="020F0502020204030204" pitchFamily="34" charset="0"/>
              </a:rPr>
              <a:t>th</a:t>
            </a:r>
            <a:r>
              <a:rPr lang="en-US" sz="1200" dirty="0">
                <a:latin typeface="Calibri" panose="020F0502020204030204" pitchFamily="34" charset="0"/>
                <a:ea typeface="Comfortaa"/>
                <a:cs typeface="Calibri" panose="020F0502020204030204" pitchFamily="34" charset="0"/>
              </a:rPr>
              <a:t> Century </a:t>
            </a:r>
          </a:p>
          <a:p>
            <a:pPr algn="ctr">
              <a:spcAft>
                <a:spcPts val="0"/>
              </a:spcAft>
            </a:pPr>
            <a:r>
              <a:rPr lang="en-US" sz="1200" dirty="0">
                <a:latin typeface="Calibri" panose="020F0502020204030204" pitchFamily="34" charset="0"/>
                <a:ea typeface="Comfortaa"/>
                <a:cs typeface="Calibri" panose="020F0502020204030204" pitchFamily="34" charset="0"/>
              </a:rPr>
              <a:t>Use of articles about schools in the past and in the present</a:t>
            </a:r>
            <a:endParaRPr lang="en-US" sz="1200" b="1" dirty="0">
              <a:latin typeface="Calibri" panose="020F0502020204030204" pitchFamily="34" charset="0"/>
              <a:ea typeface="Comfortaa"/>
              <a:cs typeface="Calibri" panose="020F050202020403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en-US" sz="1200" b="1" dirty="0">
                <a:latin typeface="Calibri" panose="020F0502020204030204" pitchFamily="34" charset="0"/>
                <a:ea typeface="Comfortaa"/>
                <a:cs typeface="Calibri" panose="020F0502020204030204" pitchFamily="34" charset="0"/>
              </a:rPr>
              <a:t>Complete Q1-4 of past paper.</a:t>
            </a:r>
          </a:p>
          <a:p>
            <a:pPr algn="ctr">
              <a:spcAft>
                <a:spcPts val="0"/>
              </a:spcAft>
            </a:pPr>
            <a:endParaRPr lang="en-US" sz="1200" dirty="0">
              <a:ea typeface="Comfortaa"/>
              <a:cs typeface="Comfortaa"/>
            </a:endParaRPr>
          </a:p>
        </p:txBody>
      </p:sp>
      <p:sp>
        <p:nvSpPr>
          <p:cNvPr id="65" name="Text Box 2">
            <a:extLst>
              <a:ext uri="{FF2B5EF4-FFF2-40B4-BE49-F238E27FC236}">
                <a16:creationId xmlns:a16="http://schemas.microsoft.com/office/drawing/2014/main" id="{C536DA59-2DB5-491D-806D-39CAAF4B90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6437" y="2359782"/>
            <a:ext cx="2184402" cy="155285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200" b="1" dirty="0">
                <a:effectLst/>
                <a:ea typeface="Comfortaa"/>
                <a:cs typeface="Comfortaa"/>
              </a:rPr>
              <a:t>Spring 2</a:t>
            </a:r>
          </a:p>
          <a:p>
            <a:pPr algn="ctr">
              <a:spcAft>
                <a:spcPts val="0"/>
              </a:spcAft>
            </a:pPr>
            <a:r>
              <a:rPr lang="en-US" sz="1200" b="1" dirty="0">
                <a:ea typeface="Comfortaa"/>
                <a:cs typeface="Comfortaa"/>
              </a:rPr>
              <a:t>Fantasy Writing</a:t>
            </a:r>
          </a:p>
          <a:p>
            <a:pPr algn="ctr">
              <a:spcAft>
                <a:spcPts val="0"/>
              </a:spcAft>
            </a:pPr>
            <a:r>
              <a:rPr lang="en-GB" sz="1200" dirty="0">
                <a:effectLst/>
                <a:ea typeface="Comfortaa"/>
                <a:cs typeface="Comfortaa"/>
              </a:rPr>
              <a:t>(Paper 1)</a:t>
            </a:r>
          </a:p>
          <a:p>
            <a:pPr algn="ctr">
              <a:spcAft>
                <a:spcPts val="0"/>
              </a:spcAft>
            </a:pPr>
            <a:r>
              <a:rPr lang="en-GB" sz="1200" b="1" dirty="0">
                <a:ea typeface="Comfortaa"/>
                <a:cs typeface="Comfortaa"/>
              </a:rPr>
              <a:t>Sport</a:t>
            </a:r>
          </a:p>
          <a:p>
            <a:pPr algn="ctr">
              <a:spcAft>
                <a:spcPts val="0"/>
              </a:spcAft>
            </a:pPr>
            <a:r>
              <a:rPr lang="en-GB" sz="1200" dirty="0">
                <a:ea typeface="Comfortaa"/>
                <a:cs typeface="Comfortaa"/>
              </a:rPr>
              <a:t>(Paper 2)</a:t>
            </a:r>
          </a:p>
          <a:p>
            <a:pPr algn="ctr">
              <a:spcAft>
                <a:spcPts val="0"/>
              </a:spcAft>
            </a:pPr>
            <a:r>
              <a:rPr lang="en-GB" sz="1200" dirty="0">
                <a:effectLst/>
                <a:ea typeface="Comfortaa"/>
                <a:cs typeface="Comfortaa"/>
              </a:rPr>
              <a:t>Reinforcement of writing and reading t</a:t>
            </a:r>
            <a:r>
              <a:rPr lang="en-GB" sz="1200" dirty="0">
                <a:ea typeface="Comfortaa"/>
                <a:cs typeface="Comfortaa"/>
              </a:rPr>
              <a:t>echniques and exam preparation</a:t>
            </a:r>
            <a:endParaRPr lang="en-GB" sz="1200" dirty="0">
              <a:effectLst/>
              <a:ea typeface="Comfortaa"/>
              <a:cs typeface="Comfortaa"/>
            </a:endParaRPr>
          </a:p>
        </p:txBody>
      </p:sp>
      <p:sp>
        <p:nvSpPr>
          <p:cNvPr id="66" name="Text Box 2">
            <a:extLst>
              <a:ext uri="{FF2B5EF4-FFF2-40B4-BE49-F238E27FC236}">
                <a16:creationId xmlns:a16="http://schemas.microsoft.com/office/drawing/2014/main" id="{682DB7AA-7472-460D-8856-601F72716A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7929" y="2276486"/>
            <a:ext cx="2458561" cy="225453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200" b="1" dirty="0">
                <a:latin typeface="Calibri" panose="020F0502020204030204" pitchFamily="34" charset="0"/>
                <a:ea typeface="Comfortaa"/>
                <a:cs typeface="Calibri" panose="020F0502020204030204" pitchFamily="34" charset="0"/>
              </a:rPr>
              <a:t>Autumn 2</a:t>
            </a:r>
          </a:p>
          <a:p>
            <a:pPr algn="ctr">
              <a:spcAft>
                <a:spcPts val="0"/>
              </a:spcAft>
            </a:pPr>
            <a:r>
              <a:rPr lang="en-US" sz="1200" b="1" dirty="0">
                <a:latin typeface="Calibri" panose="020F0502020204030204" pitchFamily="34" charset="0"/>
                <a:ea typeface="Comfortaa"/>
                <a:cs typeface="Calibri" panose="020F0502020204030204" pitchFamily="34" charset="0"/>
              </a:rPr>
              <a:t>Q5 – Write a story about someone arriving somewhere new.</a:t>
            </a:r>
          </a:p>
          <a:p>
            <a:pPr algn="ctr">
              <a:spcAft>
                <a:spcPts val="0"/>
              </a:spcAft>
            </a:pPr>
            <a:endParaRPr lang="en-US" sz="1200" b="1" dirty="0">
              <a:latin typeface="Calibri" panose="020F0502020204030204" pitchFamily="34" charset="0"/>
              <a:ea typeface="Comfortaa"/>
              <a:cs typeface="Calibri" panose="020F050202020403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en-US" sz="1200" b="1" dirty="0">
                <a:latin typeface="Calibri" panose="020F0502020204030204" pitchFamily="34" charset="0"/>
                <a:ea typeface="Comfortaa"/>
                <a:cs typeface="Calibri" panose="020F0502020204030204" pitchFamily="34" charset="0"/>
              </a:rPr>
              <a:t>EDUCATION (Intro to Paper 2)</a:t>
            </a:r>
          </a:p>
          <a:p>
            <a:pPr algn="ctr">
              <a:spcAft>
                <a:spcPts val="0"/>
              </a:spcAft>
            </a:pPr>
            <a:r>
              <a:rPr lang="en-US" sz="1200" dirty="0">
                <a:latin typeface="Calibri" panose="020F0502020204030204" pitchFamily="34" charset="0"/>
                <a:ea typeface="Comfortaa"/>
                <a:cs typeface="Calibri" panose="020F0502020204030204" pitchFamily="34" charset="0"/>
              </a:rPr>
              <a:t>Knife Crime task to baseline writing</a:t>
            </a:r>
          </a:p>
          <a:p>
            <a:pPr algn="ctr">
              <a:spcAft>
                <a:spcPts val="0"/>
              </a:spcAft>
            </a:pPr>
            <a:r>
              <a:rPr lang="en-US" sz="1200" dirty="0">
                <a:latin typeface="Calibri" panose="020F0502020204030204" pitchFamily="34" charset="0"/>
                <a:ea typeface="Comfortaa"/>
                <a:cs typeface="Calibri" panose="020F0502020204030204" pitchFamily="34" charset="0"/>
              </a:rPr>
              <a:t>Developing non-fiction reading, summarizing </a:t>
            </a:r>
            <a:r>
              <a:rPr lang="en-US" sz="1200">
                <a:latin typeface="Calibri" panose="020F0502020204030204" pitchFamily="34" charset="0"/>
                <a:ea typeface="Comfortaa"/>
                <a:cs typeface="Calibri" panose="020F0502020204030204" pitchFamily="34" charset="0"/>
              </a:rPr>
              <a:t>and evaluating with </a:t>
            </a:r>
            <a:r>
              <a:rPr lang="en-US" sz="1200" dirty="0">
                <a:latin typeface="Calibri" panose="020F0502020204030204" pitchFamily="34" charset="0"/>
                <a:ea typeface="Comfortaa"/>
                <a:cs typeface="Calibri" panose="020F0502020204030204" pitchFamily="34" charset="0"/>
              </a:rPr>
              <a:t>a focus on 19</a:t>
            </a:r>
            <a:r>
              <a:rPr lang="en-US" sz="1200" baseline="30000" dirty="0">
                <a:latin typeface="Calibri" panose="020F0502020204030204" pitchFamily="34" charset="0"/>
                <a:ea typeface="Comfortaa"/>
                <a:cs typeface="Calibri" panose="020F0502020204030204" pitchFamily="34" charset="0"/>
              </a:rPr>
              <a:t>th</a:t>
            </a:r>
            <a:r>
              <a:rPr lang="en-US" sz="1200" dirty="0">
                <a:latin typeface="Calibri" panose="020F0502020204030204" pitchFamily="34" charset="0"/>
                <a:ea typeface="Comfortaa"/>
                <a:cs typeface="Calibri" panose="020F0502020204030204" pitchFamily="34" charset="0"/>
              </a:rPr>
              <a:t> Century </a:t>
            </a:r>
          </a:p>
          <a:p>
            <a:pPr algn="ctr">
              <a:spcAft>
                <a:spcPts val="0"/>
              </a:spcAft>
            </a:pPr>
            <a:r>
              <a:rPr lang="en-US" sz="1200" dirty="0">
                <a:latin typeface="Calibri" panose="020F0502020204030204" pitchFamily="34" charset="0"/>
                <a:ea typeface="Comfortaa"/>
                <a:cs typeface="Calibri" panose="020F0502020204030204" pitchFamily="34" charset="0"/>
              </a:rPr>
              <a:t>Use of articles about schools in the past and in the present</a:t>
            </a:r>
            <a:endParaRPr lang="en-US" sz="1200" b="1" dirty="0">
              <a:latin typeface="Calibri" panose="020F0502020204030204" pitchFamily="34" charset="0"/>
              <a:ea typeface="Comfortaa"/>
              <a:cs typeface="Calibri" panose="020F050202020403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en-US" sz="1200" b="1" dirty="0">
                <a:latin typeface="Calibri" panose="020F0502020204030204" pitchFamily="34" charset="0"/>
                <a:ea typeface="Comfortaa"/>
                <a:cs typeface="Calibri" panose="020F0502020204030204" pitchFamily="34" charset="0"/>
              </a:rPr>
              <a:t>Complete Q1-4 of past paper.</a:t>
            </a:r>
          </a:p>
        </p:txBody>
      </p:sp>
      <p:sp>
        <p:nvSpPr>
          <p:cNvPr id="67" name="Text Box 2">
            <a:extLst>
              <a:ext uri="{FF2B5EF4-FFF2-40B4-BE49-F238E27FC236}">
                <a16:creationId xmlns:a16="http://schemas.microsoft.com/office/drawing/2014/main" id="{8C6CED92-CEC5-46EB-8279-22B100ACE5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6335" y="966266"/>
            <a:ext cx="1857375" cy="13335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106680" marR="24130" indent="1270" algn="ctr">
              <a:lnSpc>
                <a:spcPct val="76000"/>
              </a:lnSpc>
              <a:spcBef>
                <a:spcPts val="95"/>
              </a:spcBef>
              <a:spcAft>
                <a:spcPts val="0"/>
              </a:spcAft>
            </a:pPr>
            <a:r>
              <a:rPr lang="en-US" sz="1200" b="1" dirty="0">
                <a:effectLst/>
                <a:ea typeface="Comfortaa"/>
                <a:cs typeface="Comfortaa"/>
              </a:rPr>
              <a:t>Summer 1</a:t>
            </a:r>
          </a:p>
          <a:p>
            <a:pPr marL="106680" marR="24130" indent="1270" algn="ctr">
              <a:lnSpc>
                <a:spcPct val="76000"/>
              </a:lnSpc>
              <a:spcBef>
                <a:spcPts val="95"/>
              </a:spcBef>
              <a:spcAft>
                <a:spcPts val="0"/>
              </a:spcAft>
            </a:pPr>
            <a:r>
              <a:rPr lang="en-US" sz="1200" dirty="0">
                <a:effectLst/>
                <a:ea typeface="Comfortaa"/>
                <a:cs typeface="Comfortaa"/>
              </a:rPr>
              <a:t> </a:t>
            </a:r>
            <a:endParaRPr lang="en-GB" sz="1200" dirty="0">
              <a:effectLst/>
              <a:ea typeface="Comfortaa"/>
              <a:cs typeface="Comfortaa"/>
            </a:endParaRPr>
          </a:p>
          <a:p>
            <a:pPr>
              <a:spcAft>
                <a:spcPts val="0"/>
              </a:spcAft>
            </a:pPr>
            <a:r>
              <a:rPr lang="en-US" sz="1000" b="0" dirty="0">
                <a:effectLst/>
                <a:latin typeface="Century Gothic" panose="020B0502020202020204" pitchFamily="34" charset="0"/>
                <a:ea typeface="Comfortaa"/>
                <a:cs typeface="Comfortaa"/>
              </a:rPr>
              <a:t> </a:t>
            </a:r>
            <a:r>
              <a:rPr lang="en-US" sz="1200" b="1" dirty="0">
                <a:effectLst/>
                <a:latin typeface="+mj-lt"/>
                <a:ea typeface="Comfortaa"/>
                <a:cs typeface="Comfortaa"/>
              </a:rPr>
              <a:t>Final Preparation</a:t>
            </a:r>
          </a:p>
          <a:p>
            <a:pPr>
              <a:spcAft>
                <a:spcPts val="0"/>
              </a:spcAft>
            </a:pPr>
            <a:r>
              <a:rPr lang="en-GB" sz="1200" dirty="0">
                <a:effectLst/>
                <a:latin typeface="+mj-lt"/>
                <a:ea typeface="Comfortaa"/>
                <a:cs typeface="Comfortaa"/>
              </a:rPr>
              <a:t>Individual focus on exam skills with practising exam technique and timings.</a:t>
            </a:r>
          </a:p>
          <a:p>
            <a:pPr>
              <a:spcAft>
                <a:spcPts val="0"/>
              </a:spcAft>
            </a:pPr>
            <a:endParaRPr lang="en-GB" sz="1200" dirty="0">
              <a:effectLst/>
              <a:latin typeface="+mj-lt"/>
              <a:ea typeface="Comfortaa"/>
              <a:cs typeface="Comfortaa"/>
            </a:endParaRPr>
          </a:p>
          <a:p>
            <a:pPr>
              <a:spcAft>
                <a:spcPts val="0"/>
              </a:spcAft>
            </a:pPr>
            <a:r>
              <a:rPr lang="en-US" sz="1200" dirty="0">
                <a:effectLst/>
                <a:latin typeface="+mj-lt"/>
                <a:ea typeface="Comfortaa"/>
                <a:cs typeface="Comfortaa"/>
              </a:rPr>
              <a:t> </a:t>
            </a:r>
            <a:endParaRPr lang="en-GB" sz="1200" dirty="0">
              <a:effectLst/>
              <a:latin typeface="+mj-lt"/>
              <a:ea typeface="Comfortaa"/>
              <a:cs typeface="Comfortaa"/>
            </a:endParaRPr>
          </a:p>
        </p:txBody>
      </p:sp>
      <p:sp>
        <p:nvSpPr>
          <p:cNvPr id="68" name="Text Box 2">
            <a:extLst>
              <a:ext uri="{FF2B5EF4-FFF2-40B4-BE49-F238E27FC236}">
                <a16:creationId xmlns:a16="http://schemas.microsoft.com/office/drawing/2014/main" id="{057551E7-5AAF-4F7E-95DB-5E913F7B86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8652" y="1074415"/>
            <a:ext cx="1914525" cy="7334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000" b="1" dirty="0">
                <a:effectLst/>
                <a:latin typeface="Century Gothic" panose="020B0502020202020204" pitchFamily="34" charset="0"/>
                <a:ea typeface="Comfortaa"/>
                <a:cs typeface="Comfortaa"/>
              </a:rPr>
              <a:t>Summer 2 GCSEs</a:t>
            </a:r>
            <a:endParaRPr lang="en-GB" sz="1100" dirty="0">
              <a:effectLst/>
              <a:latin typeface="Comfortaa"/>
              <a:ea typeface="Comfortaa"/>
              <a:cs typeface="Comfortaa"/>
            </a:endParaRPr>
          </a:p>
        </p:txBody>
      </p:sp>
      <p:pic>
        <p:nvPicPr>
          <p:cNvPr id="76" name="Picture 75">
            <a:extLst>
              <a:ext uri="{FF2B5EF4-FFF2-40B4-BE49-F238E27FC236}">
                <a16:creationId xmlns:a16="http://schemas.microsoft.com/office/drawing/2014/main" id="{170AC474-2A41-4F12-AEE2-357D7D6F1973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2910" y="24701"/>
            <a:ext cx="3939300" cy="8763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2AA9554-6A1E-4D7A-B2F6-F52B40860D0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34138" y="1214135"/>
            <a:ext cx="1219306" cy="122540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FEC8F29D-6C06-401C-B0CB-94615710CE8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2658" y="350430"/>
            <a:ext cx="737680" cy="536494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CEC2515D-74E8-4914-AD49-7148FA077EE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752118" y="2443191"/>
            <a:ext cx="737680" cy="621753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DE43A4E9-DE7C-4BF2-AEF1-DBC37043967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808260" y="6807123"/>
            <a:ext cx="731583" cy="631204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ACB83022-337A-4910-A572-B9933C6FBCE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779745" y="8969677"/>
            <a:ext cx="731583" cy="65157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54BB49AF-C344-49BD-BA59-DDEAB04321C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301077" y="13382800"/>
            <a:ext cx="731583" cy="65232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8C39885-6543-4687-B926-B137312CBE15}"/>
              </a:ext>
            </a:extLst>
          </p:cNvPr>
          <p:cNvSpPr txBox="1"/>
          <p:nvPr/>
        </p:nvSpPr>
        <p:spPr>
          <a:xfrm>
            <a:off x="155576" y="13891729"/>
            <a:ext cx="1124418" cy="1285737"/>
          </a:xfrm>
          <a:prstGeom prst="rect">
            <a:avLst/>
          </a:prstGeom>
          <a:solidFill>
            <a:srgbClr val="FF00FF"/>
          </a:solidFill>
        </p:spPr>
        <p:txBody>
          <a:bodyPr wrap="square" rtlCol="0">
            <a:spAutoFit/>
          </a:bodyPr>
          <a:lstStyle/>
          <a:p>
            <a:r>
              <a:rPr lang="en-GB" sz="1400" b="1" i="1" dirty="0"/>
              <a:t>LITERATURE ‘Macbeth’ and  ‘A Christmas Carol</a:t>
            </a:r>
            <a:r>
              <a:rPr lang="en-GB" dirty="0"/>
              <a:t>’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CC174E8-B848-4EDC-9AB2-3A24AA4F4E9F}"/>
              </a:ext>
            </a:extLst>
          </p:cNvPr>
          <p:cNvSpPr txBox="1"/>
          <p:nvPr/>
        </p:nvSpPr>
        <p:spPr>
          <a:xfrm>
            <a:off x="324272" y="10924887"/>
            <a:ext cx="1362459" cy="646331"/>
          </a:xfrm>
          <a:prstGeom prst="rect">
            <a:avLst/>
          </a:prstGeom>
          <a:solidFill>
            <a:srgbClr val="FF00FF"/>
          </a:solidFill>
        </p:spPr>
        <p:txBody>
          <a:bodyPr wrap="square" rtlCol="0">
            <a:spAutoFit/>
          </a:bodyPr>
          <a:lstStyle/>
          <a:p>
            <a:r>
              <a:rPr lang="en-GB" sz="1200" b="1" dirty="0"/>
              <a:t>LITERATURE</a:t>
            </a:r>
          </a:p>
          <a:p>
            <a:r>
              <a:rPr lang="en-GB" sz="1200" b="1" dirty="0"/>
              <a:t>‘An Inspector Calls’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16ACB52-1C3E-41FB-856F-D0F6C36377D0}"/>
              </a:ext>
            </a:extLst>
          </p:cNvPr>
          <p:cNvSpPr txBox="1"/>
          <p:nvPr/>
        </p:nvSpPr>
        <p:spPr>
          <a:xfrm>
            <a:off x="529566" y="9242941"/>
            <a:ext cx="1065166" cy="461665"/>
          </a:xfrm>
          <a:prstGeom prst="rect">
            <a:avLst/>
          </a:prstGeom>
          <a:solidFill>
            <a:srgbClr val="FF00FF"/>
          </a:solidFill>
        </p:spPr>
        <p:txBody>
          <a:bodyPr wrap="square" rtlCol="0">
            <a:spAutoFit/>
          </a:bodyPr>
          <a:lstStyle/>
          <a:p>
            <a:r>
              <a:rPr lang="en-GB" sz="1200" b="1" dirty="0"/>
              <a:t>POETRY</a:t>
            </a:r>
          </a:p>
          <a:p>
            <a:r>
              <a:rPr lang="en-GB" sz="1200" b="1" dirty="0"/>
              <a:t>AQA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7FE17C88-AC74-4673-B2A2-ED096B068B4A}"/>
              </a:ext>
            </a:extLst>
          </p:cNvPr>
          <p:cNvSpPr txBox="1"/>
          <p:nvPr/>
        </p:nvSpPr>
        <p:spPr>
          <a:xfrm>
            <a:off x="95889" y="5209769"/>
            <a:ext cx="1124418" cy="1285737"/>
          </a:xfrm>
          <a:prstGeom prst="rect">
            <a:avLst/>
          </a:prstGeom>
          <a:solidFill>
            <a:srgbClr val="FF00FF"/>
          </a:solidFill>
        </p:spPr>
        <p:txBody>
          <a:bodyPr wrap="square" rtlCol="0">
            <a:spAutoFit/>
          </a:bodyPr>
          <a:lstStyle/>
          <a:p>
            <a:r>
              <a:rPr lang="en-GB" sz="1400" b="1" i="1" dirty="0"/>
              <a:t>LITERATURE ‘Macbeth’ and  ‘A Christmas Carol</a:t>
            </a:r>
            <a:r>
              <a:rPr lang="en-GB" dirty="0"/>
              <a:t>’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2D3B22BD-7F00-4A43-A7E5-4247C612BD96}"/>
              </a:ext>
            </a:extLst>
          </p:cNvPr>
          <p:cNvSpPr txBox="1"/>
          <p:nvPr/>
        </p:nvSpPr>
        <p:spPr>
          <a:xfrm>
            <a:off x="8040032" y="2954619"/>
            <a:ext cx="1362459" cy="646331"/>
          </a:xfrm>
          <a:prstGeom prst="rect">
            <a:avLst/>
          </a:prstGeom>
          <a:solidFill>
            <a:srgbClr val="FF00FF"/>
          </a:solidFill>
        </p:spPr>
        <p:txBody>
          <a:bodyPr wrap="square" rtlCol="0">
            <a:spAutoFit/>
          </a:bodyPr>
          <a:lstStyle/>
          <a:p>
            <a:r>
              <a:rPr lang="en-GB" sz="1200" b="1" dirty="0"/>
              <a:t>LITERATURE</a:t>
            </a:r>
          </a:p>
          <a:p>
            <a:r>
              <a:rPr lang="en-GB" sz="1200" b="1" dirty="0"/>
              <a:t>‘An Inspector Calls’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2E5FE3F3-5D34-4B7A-8E8C-D776A0C18458}"/>
              </a:ext>
            </a:extLst>
          </p:cNvPr>
          <p:cNvSpPr txBox="1"/>
          <p:nvPr/>
        </p:nvSpPr>
        <p:spPr>
          <a:xfrm>
            <a:off x="206970" y="2802742"/>
            <a:ext cx="1065166" cy="461665"/>
          </a:xfrm>
          <a:prstGeom prst="rect">
            <a:avLst/>
          </a:prstGeom>
          <a:solidFill>
            <a:srgbClr val="FF00FF"/>
          </a:solidFill>
        </p:spPr>
        <p:txBody>
          <a:bodyPr wrap="square" rtlCol="0">
            <a:spAutoFit/>
          </a:bodyPr>
          <a:lstStyle/>
          <a:p>
            <a:r>
              <a:rPr lang="en-GB" sz="1200" b="1" dirty="0"/>
              <a:t>POETRY</a:t>
            </a:r>
          </a:p>
          <a:p>
            <a:r>
              <a:rPr lang="en-GB" sz="1200" b="1" dirty="0"/>
              <a:t>AQA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ED7EE48B-0796-490F-9843-102018C7C9B8}"/>
              </a:ext>
            </a:extLst>
          </p:cNvPr>
          <p:cNvSpPr txBox="1"/>
          <p:nvPr/>
        </p:nvSpPr>
        <p:spPr>
          <a:xfrm>
            <a:off x="7049655" y="1511571"/>
            <a:ext cx="1065166" cy="276999"/>
          </a:xfrm>
          <a:prstGeom prst="rect">
            <a:avLst/>
          </a:prstGeom>
          <a:solidFill>
            <a:srgbClr val="FF00FF"/>
          </a:solidFill>
        </p:spPr>
        <p:txBody>
          <a:bodyPr wrap="square" rtlCol="0">
            <a:spAutoFit/>
          </a:bodyPr>
          <a:lstStyle/>
          <a:p>
            <a:r>
              <a:rPr lang="en-GB" sz="1200" b="1" dirty="0"/>
              <a:t>REVISION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F7B9223-FA16-4142-BE2D-BFDAEF25BE67}"/>
              </a:ext>
            </a:extLst>
          </p:cNvPr>
          <p:cNvSpPr txBox="1"/>
          <p:nvPr/>
        </p:nvSpPr>
        <p:spPr>
          <a:xfrm>
            <a:off x="5149361" y="7150039"/>
            <a:ext cx="3315442" cy="338554"/>
          </a:xfrm>
          <a:prstGeom prst="rect">
            <a:avLst/>
          </a:prstGeom>
          <a:solidFill>
            <a:srgbClr val="F8B30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/>
              <a:t>ACCESS ARRANGEMENTS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F8EE21A-4510-46D6-98BF-DFF1CF457B27}"/>
              </a:ext>
            </a:extLst>
          </p:cNvPr>
          <p:cNvSpPr txBox="1"/>
          <p:nvPr/>
        </p:nvSpPr>
        <p:spPr>
          <a:xfrm rot="16200000">
            <a:off x="-2714886" y="8411994"/>
            <a:ext cx="14660653" cy="42396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Spelling Punctuation and Grammar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E0732301-75B8-44C2-B1B5-88F851960BBA}"/>
              </a:ext>
            </a:extLst>
          </p:cNvPr>
          <p:cNvSpPr txBox="1"/>
          <p:nvPr/>
        </p:nvSpPr>
        <p:spPr>
          <a:xfrm rot="16200000">
            <a:off x="-2182725" y="8499753"/>
            <a:ext cx="14756382" cy="4239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Literacy and SEMH support for students according to need</a:t>
            </a:r>
          </a:p>
        </p:txBody>
      </p:sp>
      <p:pic>
        <p:nvPicPr>
          <p:cNvPr id="1026" name="Picture 2" descr="Revealed: the ruthless power seekers of ancient Rome who inspired Lady  Macbeth | History books | The Guardian">
            <a:extLst>
              <a:ext uri="{FF2B5EF4-FFF2-40B4-BE49-F238E27FC236}">
                <a16:creationId xmlns:a16="http://schemas.microsoft.com/office/drawing/2014/main" id="{E94F80A8-D45D-48A2-B92F-2731700FA7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799" y="6997443"/>
            <a:ext cx="1728545" cy="1728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harlotte Brontë - Jane Eyre, Books &amp; Quotes - Biography">
            <a:extLst>
              <a:ext uri="{FF2B5EF4-FFF2-40B4-BE49-F238E27FC236}">
                <a16:creationId xmlns:a16="http://schemas.microsoft.com/office/drawing/2014/main" id="{D17D6811-1C85-4C31-97BD-3F8E3D6B49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7975" y="9163816"/>
            <a:ext cx="1951003" cy="1951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5BB32533-3569-4ABB-A762-23A1BF291FB4}"/>
              </a:ext>
            </a:extLst>
          </p:cNvPr>
          <p:cNvCxnSpPr>
            <a:cxnSpLocks/>
          </p:cNvCxnSpPr>
          <p:nvPr/>
        </p:nvCxnSpPr>
        <p:spPr>
          <a:xfrm flipH="1" flipV="1">
            <a:off x="2145204" y="10026925"/>
            <a:ext cx="1428185" cy="299817"/>
          </a:xfrm>
          <a:prstGeom prst="straightConnector1">
            <a:avLst/>
          </a:prstGeom>
          <a:ln w="76200">
            <a:solidFill>
              <a:srgbClr val="C0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4321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156769DE84B444B62F9DA1FC08C3F3" ma:contentTypeVersion="13" ma:contentTypeDescription="Create a new document." ma:contentTypeScope="" ma:versionID="c96d136359b47a1f2160af1eb42d5e36">
  <xsd:schema xmlns:xsd="http://www.w3.org/2001/XMLSchema" xmlns:xs="http://www.w3.org/2001/XMLSchema" xmlns:p="http://schemas.microsoft.com/office/2006/metadata/properties" xmlns:ns3="b4f792d6-936a-4944-b9e7-ff69714fd487" xmlns:ns4="864076f3-8143-4ccd-acc1-f9e404fc3590" targetNamespace="http://schemas.microsoft.com/office/2006/metadata/properties" ma:root="true" ma:fieldsID="a25ffcbf014c9da3e8524bc1530811c1" ns3:_="" ns4:_="">
    <xsd:import namespace="b4f792d6-936a-4944-b9e7-ff69714fd487"/>
    <xsd:import namespace="864076f3-8143-4ccd-acc1-f9e404fc359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f792d6-936a-4944-b9e7-ff69714fd48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4076f3-8143-4ccd-acc1-f9e404fc359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E102F84-EFCD-494C-B001-AD6A92EB709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4f792d6-936a-4944-b9e7-ff69714fd487"/>
    <ds:schemaRef ds:uri="864076f3-8143-4ccd-acc1-f9e404fc359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2610D89-0B5F-46E3-B2C7-BFA88FFFA51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C713592-6A9D-48C0-B6D9-3E5AC5FAEBD0}">
  <ds:schemaRefs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http://purl.org/dc/terms/"/>
    <ds:schemaRef ds:uri="http://purl.org/dc/dcmitype/"/>
    <ds:schemaRef ds:uri="http://www.w3.org/XML/1998/namespace"/>
    <ds:schemaRef ds:uri="http://purl.org/dc/elements/1.1/"/>
    <ds:schemaRef ds:uri="864076f3-8143-4ccd-acc1-f9e404fc3590"/>
    <ds:schemaRef ds:uri="b4f792d6-936a-4944-b9e7-ff69714fd487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12454</TotalTime>
  <Words>625</Words>
  <Application>Microsoft Office PowerPoint</Application>
  <PresentationFormat>Custom</PresentationFormat>
  <Paragraphs>88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Narrow</vt:lpstr>
      <vt:lpstr>Calibri</vt:lpstr>
      <vt:lpstr>Calibri Light</vt:lpstr>
      <vt:lpstr>Century Gothic</vt:lpstr>
      <vt:lpstr>Comfortaa</vt:lpstr>
      <vt:lpstr>Office Theme</vt:lpstr>
      <vt:lpstr>PowerPoint Presentation</vt:lpstr>
    </vt:vector>
  </TitlesOfParts>
  <Company>St Mary's Catholic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Janette M Bissell</dc:creator>
  <cp:lastModifiedBy>Clarissa Norrington</cp:lastModifiedBy>
  <cp:revision>302</cp:revision>
  <cp:lastPrinted>2022-09-23T08:48:53Z</cp:lastPrinted>
  <dcterms:created xsi:type="dcterms:W3CDTF">2018-02-08T08:28:53Z</dcterms:created>
  <dcterms:modified xsi:type="dcterms:W3CDTF">2022-11-04T15:57:36Z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0x01010067156769DE84B444B62F9DA1FC08C3F3</vt:lpwstr>
  </property>
</Properties>
</file>